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257" r:id="rId3"/>
    <p:sldId id="258" r:id="rId4"/>
    <p:sldId id="273" r:id="rId5"/>
    <p:sldId id="274" r:id="rId6"/>
    <p:sldId id="275" r:id="rId7"/>
    <p:sldId id="261" r:id="rId8"/>
    <p:sldId id="276" r:id="rId9"/>
    <p:sldId id="277" r:id="rId10"/>
    <p:sldId id="278" r:id="rId11"/>
    <p:sldId id="279" r:id="rId12"/>
    <p:sldId id="280" r:id="rId13"/>
    <p:sldId id="262" r:id="rId14"/>
    <p:sldId id="281" r:id="rId15"/>
    <p:sldId id="282" r:id="rId16"/>
    <p:sldId id="283" r:id="rId17"/>
    <p:sldId id="284" r:id="rId18"/>
    <p:sldId id="285" r:id="rId19"/>
    <p:sldId id="286" r:id="rId20"/>
    <p:sldId id="293" r:id="rId21"/>
    <p:sldId id="263" r:id="rId22"/>
    <p:sldId id="287" r:id="rId23"/>
    <p:sldId id="288" r:id="rId24"/>
    <p:sldId id="289" r:id="rId25"/>
    <p:sldId id="290" r:id="rId26"/>
    <p:sldId id="291" r:id="rId27"/>
    <p:sldId id="292" r:id="rId28"/>
    <p:sldId id="294" r:id="rId29"/>
    <p:sldId id="264" r:id="rId30"/>
    <p:sldId id="295" r:id="rId31"/>
    <p:sldId id="296" r:id="rId32"/>
    <p:sldId id="297" r:id="rId33"/>
    <p:sldId id="298" r:id="rId34"/>
    <p:sldId id="299" r:id="rId35"/>
    <p:sldId id="265" r:id="rId36"/>
    <p:sldId id="300" r:id="rId37"/>
    <p:sldId id="301" r:id="rId38"/>
    <p:sldId id="302" r:id="rId39"/>
    <p:sldId id="303" r:id="rId40"/>
    <p:sldId id="304" r:id="rId41"/>
    <p:sldId id="266" r:id="rId42"/>
    <p:sldId id="305" r:id="rId43"/>
    <p:sldId id="306" r:id="rId44"/>
    <p:sldId id="307" r:id="rId45"/>
    <p:sldId id="308" r:id="rId46"/>
    <p:sldId id="309" r:id="rId47"/>
    <p:sldId id="267" r:id="rId48"/>
    <p:sldId id="310" r:id="rId49"/>
    <p:sldId id="311" r:id="rId50"/>
    <p:sldId id="312" r:id="rId51"/>
    <p:sldId id="313" r:id="rId52"/>
    <p:sldId id="314" r:id="rId53"/>
    <p:sldId id="272" r:id="rId54"/>
    <p:sldId id="315" r:id="rId55"/>
    <p:sldId id="316" r:id="rId56"/>
    <p:sldId id="317" r:id="rId57"/>
    <p:sldId id="318" r:id="rId58"/>
    <p:sldId id="269" r:id="rId59"/>
    <p:sldId id="319" r:id="rId60"/>
    <p:sldId id="320" r:id="rId61"/>
    <p:sldId id="321" r:id="rId62"/>
    <p:sldId id="322" r:id="rId63"/>
    <p:sldId id="270" r:id="rId64"/>
    <p:sldId id="323" r:id="rId65"/>
    <p:sldId id="324" r:id="rId66"/>
    <p:sldId id="325" r:id="rId67"/>
    <p:sldId id="326" r:id="rId68"/>
    <p:sldId id="271" r:id="rId69"/>
    <p:sldId id="327" r:id="rId70"/>
    <p:sldId id="328" r:id="rId71"/>
    <p:sldId id="329" r:id="rId72"/>
    <p:sldId id="268" r:id="rId73"/>
    <p:sldId id="330" r:id="rId74"/>
    <p:sldId id="331" r:id="rId75"/>
    <p:sldId id="332" r:id="rId76"/>
    <p:sldId id="333" r:id="rId77"/>
  </p:sldIdLst>
  <p:sldSz cx="10691813" cy="1511935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85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0" d="100"/>
          <a:sy n="40" d="100"/>
        </p:scale>
        <p:origin x="2405" y="43"/>
      </p:cViewPr>
      <p:guideLst>
        <p:guide orient="horz" pos="4785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DD5933-054F-9EB9-97B6-2AC673E20B7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F6598D-6448-82BC-97E9-115226F5939A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6A9CD-55F7-778A-6FFC-C75A3205B60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71A6D-94F0-6A8E-E075-FB46F158C900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1C906876-9F6D-40ED-BA15-EB007C5F2218}" type="slidenum">
              <a:t>‹#›</a:t>
            </a:fld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363659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4D95CF-FFB2-694C-EA97-85A938C353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7D02CF-61D2-D1EB-60A3-CFCF8F4AEE00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pt-BR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9AE07C3-5ADE-D596-141B-EE9340B67E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00FDE-4FE9-1144-37C8-77F7FDAE526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1280C-C4E9-0760-FCD5-F1AFC9DD6FF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3883D-69E7-CFC2-67F8-7344967073B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57326381-E3DC-4EE8-96F2-221CF582CD63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5878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216000" marR="0" indent="-216000" rtl="0" hangingPunct="0">
      <a:tabLst/>
      <a:defRPr lang="pt-BR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269FF-EBFD-AB47-49F1-B86527D679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A23E9D7-F0F9-4788-90A3-0CE2C459C94D}" type="slidenum">
              <a:t>1</a:t>
            </a:fld>
            <a:endParaRPr lang="pt-B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EC348-A477-4C8A-433B-7D95AA6821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2200" y="812800"/>
            <a:ext cx="283527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E701F6-B25F-EC75-1B60-FC9E13DCBF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C80E-7D89-F0A0-DD6A-D666A1187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675" y="2474913"/>
            <a:ext cx="8018463" cy="52625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85158-3B97-21D3-8A57-45E370AB0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6675" y="7940675"/>
            <a:ext cx="8018463" cy="36512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370F2-9973-C7B4-571B-D3CD67B14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E6700-2E3A-D86D-45B3-CF846ED4B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pt-BR"/>
              <a:t>PYTHON DESCOMPLICADO - GUILHERME H. DE CASTRO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78BEB-22D5-55F1-1B3F-3DF85B558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D268FD4-0053-4F87-88EF-85B26E2A1B1B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722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D66F-732F-EF79-1EBA-5FCA5AB6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52424-AE00-88F9-53A1-13D07CD35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5966E-07E0-A025-FE2F-CC717AF93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F03D8-FF52-44E3-2973-BBBB953A3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pt-BR"/>
              <a:t>PYTHON DESCOMPLICADO - GUILHERME H. DE CASTRO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A63A9-937F-6147-6F51-32883B1D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CA878CA-97D6-4C8B-A57F-958F390A88F4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214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3970C2-04BF-DD7A-F99A-9FABB96FD9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589838" y="933450"/>
            <a:ext cx="2243137" cy="11145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C31797-39B9-FE9C-7193-113BAA9AE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8838" y="933450"/>
            <a:ext cx="6578600" cy="11145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7F489-D4E6-D0A0-6250-C3CA41625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61D00-CE75-89F5-4291-908D8856C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pt-BR"/>
              <a:t>PYTHON DESCOMPLICADO - GUILHERME H. DE CASTRO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989FA-D2F4-23F7-080C-FAEE14CE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B1DB5A-AC83-4449-8606-FBBE897A1AD1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41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D40E-F2F5-FADF-D483-114198E59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4C999-FBA7-21B4-4013-4CC36DD57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EAFD5-2A07-61C8-558C-91EF3BE95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1D672-2301-13F9-860F-91731A28D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pt-BR"/>
              <a:t>PYTHON DESCOMPLICADO - GUILHERME H. DE CASTRO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F2684-9767-0288-A11F-386398912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2F42933-6E3F-4E62-A50A-7D64BBAC6645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068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FC692-E5D2-B068-4A4C-D2EEF9643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50" y="3768725"/>
            <a:ext cx="9220200" cy="62896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BCE5E-DC75-8F1B-EE37-055BA46B0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50" y="10118725"/>
            <a:ext cx="9220200" cy="33067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43A4D-0E3E-8809-49B2-849549D85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F3CCD-18C7-FC47-AF90-3ADCCE902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pt-BR"/>
              <a:t>PYTHON DESCOMPLICADO - GUILHERME H. DE CASTRO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82389-4E33-ABA7-EDC6-26EC3DB1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E15D17-79BF-4B21-8D0C-D01BEF020E23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125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87EE6-8BF9-7A73-590D-113F65BB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22FB8-9C38-9B6E-01AD-3BCE3F120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8838" y="3729038"/>
            <a:ext cx="4410075" cy="8350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3A36A-1DBB-AB86-8ABD-634DE241D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21313" y="3729038"/>
            <a:ext cx="4411662" cy="8350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470C7-FACF-FC82-3BB4-6E44EEDF2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DD9E7-0AA3-EC17-7A32-D56296EB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pt-BR"/>
              <a:t>PYTHON DESCOMPLICADO - GUILHERME H. DE CASTRO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302BD-DAF8-4BD8-53BC-4291C593A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A81839-3244-4EF6-89C7-4FC29BB2A930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995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2C73E-59C5-2077-866C-3ACF45BD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804863"/>
            <a:ext cx="9221788" cy="29225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3C096-CFBE-22A9-FD2F-F33BA6898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600" y="3706813"/>
            <a:ext cx="4522788" cy="1816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A7EF8-75B4-0642-52A8-615AB3C7B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6600" y="5522913"/>
            <a:ext cx="4522788" cy="812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870BD4-4ADC-B6E7-4BF5-3E0AC4A70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3375" y="3706813"/>
            <a:ext cx="4545013" cy="1816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086E5A-DCE4-0C25-651C-7DB92C1EC5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13375" y="5522913"/>
            <a:ext cx="4545013" cy="812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A37D68-9549-E76C-2930-5BA11FFD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F09A7E-F5F7-9230-C9A7-E50C6E264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pt-BR"/>
              <a:t>PYTHON DESCOMPLICADO - GUILHERME H. DE CASTRO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B275B4-4E47-CBDD-F4E2-84DDD751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3F2F978-DD7D-4787-9CFF-D0701EC7A349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289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A6E3-B620-906B-F813-D62BF0B1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7685CB-A7AB-D703-FEC5-5B30860CA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4442BD-C133-F781-2E36-AF23F2F5C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pt-BR"/>
              <a:t>PYTHON DESCOMPLICADO - GUILHERME H. DE CASTRO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E3276-B7FE-8285-62A5-DDD9DB86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180D66-1464-4FC6-A1B7-A59FE01013DB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567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D6EA1-9D8E-AB98-B957-16F6A91D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193153-20EA-02D6-3787-B08E4BD6E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pt-BR"/>
              <a:t>PYTHON DESCOMPLICADO - GUILHERME H. DE CASTRO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27490-D07F-40F7-73C1-384CD05CA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32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2910-14C2-B5C6-0772-9E9ECF8B4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1008063"/>
            <a:ext cx="3448050" cy="35274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93589-F580-66E3-A67F-057FB161B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5013" y="2176463"/>
            <a:ext cx="5413375" cy="10744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FF453-CACE-3DF2-1E0C-BFC3A4DAB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600" y="4535488"/>
            <a:ext cx="3448050" cy="84042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33C74-01C4-CAF9-C6CB-9016F7C2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915B5-79AC-1DC8-7872-35410E154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pt-BR"/>
              <a:t>PYTHON DESCOMPLICADO - GUILHERME H. DE CASTRO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F4AD5-9CE9-8EED-757B-2491059D2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81A445-9123-40DC-AEDC-C5A4B6CAA912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1150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00762-21D5-275E-A678-90A6F6DB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1008063"/>
            <a:ext cx="3448050" cy="35274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8B41D7-446E-A687-6BB5-BED4A369B1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45013" y="2176463"/>
            <a:ext cx="5413375" cy="10744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C824F-64E1-511E-FD53-F75878005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600" y="4535488"/>
            <a:ext cx="3448050" cy="84042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6A222-EEF8-A73D-77E2-4A96CDEF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D860B-0171-EA47-4A6E-96D8803C0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pt-BR"/>
              <a:t>PYTHON DESCOMPLICADO - GUILHERME H. DE CASTRO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996B6-F65C-1C02-BFEA-4B6B75BD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0708F9F-C920-43AF-BCC8-E39525C288EA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51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B60D1F-39D9-28CE-9BFA-4515B2A5CE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8599" y="934199"/>
            <a:ext cx="8974440" cy="2403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87124-466A-A9DF-220F-5B1E571DB7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8599" y="3728880"/>
            <a:ext cx="8974440" cy="835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1AA6E-210C-BF9D-6697-37F7D3D563F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58599" y="13478040"/>
            <a:ext cx="2323080" cy="992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BD872-F394-6777-C74B-43E80A4EE99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770280" y="13478040"/>
            <a:ext cx="3160800" cy="992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r>
              <a:rPr lang="pt-BR"/>
              <a:t>PYTHON DESCOMPLICADO - GUILHERME H. DE CASTRO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1F621-8173-61FA-2E97-4C0A359AA13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509600" y="13478040"/>
            <a:ext cx="2323080" cy="9921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pt-BR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C3271553-9E72-4F58-A574-0696D92A6FA1}" type="slidenum"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hangingPunct="0">
        <a:tabLst/>
        <a:defRPr lang="pt-BR" sz="1117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Arial" pitchFamily="2"/>
        </a:defRPr>
      </a:lvl1pPr>
    </p:titleStyle>
    <p:bodyStyle>
      <a:lvl1pPr marL="0" marR="0" indent="0" rtl="0" hangingPunct="0">
        <a:spcBef>
          <a:spcPts val="3597"/>
        </a:spcBef>
        <a:spcAft>
          <a:spcPts val="0"/>
        </a:spcAft>
        <a:tabLst/>
        <a:defRPr lang="pt-BR" sz="813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" TargetMode="Externa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ihCastro/ebook-python-descomplicado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D2EF89-E54E-E7B2-8992-7516679EB5D4}"/>
              </a:ext>
            </a:extLst>
          </p:cNvPr>
          <p:cNvPicPr>
            <a:picLocks noMove="1" noResize="1"/>
          </p:cNvPicPr>
          <p:nvPr/>
        </p:nvPicPr>
        <p:blipFill>
          <a:blip r:embed="rId3">
            <a:lum/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127440" y="-180000"/>
            <a:ext cx="10946880" cy="154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D4B661-7A6B-6326-AF09-785897B0964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13353" r="19858" b="39914"/>
          <a:stretch>
            <a:fillRect/>
          </a:stretch>
        </p:blipFill>
        <p:spPr>
          <a:xfrm>
            <a:off x="108000" y="756000"/>
            <a:ext cx="1080000" cy="1080000"/>
          </a:xfrm>
          <a:custGeom>
            <a:avLst/>
            <a:gdLst>
              <a:gd name="connsiteX0" fmla="*/ 0 w 1080000"/>
              <a:gd name="connsiteY0" fmla="*/ 0 h 1080000"/>
              <a:gd name="connsiteX1" fmla="*/ 518400 w 1080000"/>
              <a:gd name="connsiteY1" fmla="*/ 0 h 1080000"/>
              <a:gd name="connsiteX2" fmla="*/ 1080000 w 1080000"/>
              <a:gd name="connsiteY2" fmla="*/ 0 h 1080000"/>
              <a:gd name="connsiteX3" fmla="*/ 1080000 w 1080000"/>
              <a:gd name="connsiteY3" fmla="*/ 540000 h 1080000"/>
              <a:gd name="connsiteX4" fmla="*/ 1080000 w 1080000"/>
              <a:gd name="connsiteY4" fmla="*/ 1080000 h 1080000"/>
              <a:gd name="connsiteX5" fmla="*/ 518400 w 1080000"/>
              <a:gd name="connsiteY5" fmla="*/ 1080000 h 1080000"/>
              <a:gd name="connsiteX6" fmla="*/ 0 w 1080000"/>
              <a:gd name="connsiteY6" fmla="*/ 1080000 h 1080000"/>
              <a:gd name="connsiteX7" fmla="*/ 0 w 1080000"/>
              <a:gd name="connsiteY7" fmla="*/ 550800 h 1080000"/>
              <a:gd name="connsiteX8" fmla="*/ 0 w 1080000"/>
              <a:gd name="connsiteY8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080000" extrusionOk="0">
                <a:moveTo>
                  <a:pt x="0" y="0"/>
                </a:moveTo>
                <a:cubicBezTo>
                  <a:pt x="206570" y="-21610"/>
                  <a:pt x="351076" y="51791"/>
                  <a:pt x="518400" y="0"/>
                </a:cubicBezTo>
                <a:cubicBezTo>
                  <a:pt x="685724" y="-51791"/>
                  <a:pt x="832102" y="16431"/>
                  <a:pt x="1080000" y="0"/>
                </a:cubicBezTo>
                <a:cubicBezTo>
                  <a:pt x="1110778" y="171032"/>
                  <a:pt x="1036847" y="390075"/>
                  <a:pt x="1080000" y="540000"/>
                </a:cubicBezTo>
                <a:cubicBezTo>
                  <a:pt x="1123153" y="689925"/>
                  <a:pt x="1018247" y="890348"/>
                  <a:pt x="1080000" y="1080000"/>
                </a:cubicBezTo>
                <a:cubicBezTo>
                  <a:pt x="966531" y="1116617"/>
                  <a:pt x="790145" y="1040605"/>
                  <a:pt x="518400" y="1080000"/>
                </a:cubicBezTo>
                <a:cubicBezTo>
                  <a:pt x="246655" y="1119395"/>
                  <a:pt x="175359" y="1031086"/>
                  <a:pt x="0" y="1080000"/>
                </a:cubicBezTo>
                <a:cubicBezTo>
                  <a:pt x="-40345" y="904578"/>
                  <a:pt x="59892" y="710022"/>
                  <a:pt x="0" y="550800"/>
                </a:cubicBezTo>
                <a:cubicBezTo>
                  <a:pt x="-59892" y="391578"/>
                  <a:pt x="26586" y="176253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4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359757359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E5D0C3B-79D6-5DCB-7F6C-BC13821A8B47}"/>
              </a:ext>
            </a:extLst>
          </p:cNvPr>
          <p:cNvSpPr/>
          <p:nvPr/>
        </p:nvSpPr>
        <p:spPr>
          <a:xfrm>
            <a:off x="1440000" y="10080000"/>
            <a:ext cx="7740000" cy="23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2" dir="2700000" algn="tl">
              <a:srgbClr val="666666"/>
            </a:outerShdw>
          </a:effectLst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pt-BR" sz="9600" b="1" u="none" cap="all">
              <a:ln w="0">
                <a:solidFill>
                  <a:srgbClr val="FFE994"/>
                </a:solidFill>
                <a:prstDash val="solid"/>
              </a:ln>
              <a:noFill/>
              <a:effectLst>
                <a:outerShdw dist="17961" dir="2700000">
                  <a:scrgbClr r="0" g="0" b="0"/>
                </a:outerShdw>
              </a:effectLst>
              <a:highlight>
                <a:scrgbClr r="0" g="0" b="0">
                  <a:alpha val="0"/>
                </a:scrgbClr>
              </a:highlight>
              <a:latin typeface="Roboto Mono" pitchFamily="49"/>
              <a:ea typeface="Segoe UI" pitchFamily="2"/>
              <a:cs typeface="Tahoma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EFB52-9505-3501-D4CD-91961DCF28CF}"/>
              </a:ext>
            </a:extLst>
          </p:cNvPr>
          <p:cNvSpPr txBox="1"/>
          <p:nvPr/>
        </p:nvSpPr>
        <p:spPr>
          <a:xfrm>
            <a:off x="1368000" y="792000"/>
            <a:ext cx="9234579" cy="101476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0" tIns="0" rIns="0" bIns="0" compatLnSpc="0">
            <a:spAutoFit/>
          </a:bodyPr>
          <a:lstStyle/>
          <a:p>
            <a:pPr lvl="0" rtl="0" hangingPunct="0">
              <a:buNone/>
              <a:tabLst/>
            </a:pPr>
            <a:r>
              <a:rPr lang="pt-BR" sz="6000" b="1" u="none" cap="all" dirty="0">
                <a:ln w="1270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ighlight>
                  <a:scrgbClr r="0" g="0" b="0">
                    <a:alpha val="0"/>
                  </a:scrgbClr>
                </a:highlight>
                <a:latin typeface="Roboto Mono" pitchFamily="49"/>
                <a:ea typeface="Segoe UI" pitchFamily="2"/>
                <a:cs typeface="Tahoma" pitchFamily="2"/>
              </a:rPr>
              <a:t>Python Descomplicado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8A9ED-F30B-E486-07F0-DC2B545341D2}"/>
              </a:ext>
            </a:extLst>
          </p:cNvPr>
          <p:cNvSpPr/>
          <p:nvPr/>
        </p:nvSpPr>
        <p:spPr>
          <a:xfrm>
            <a:off x="-127440" y="9476509"/>
            <a:ext cx="10946880" cy="322118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430D97-7BF8-F55C-3E11-4C350A985B30}"/>
              </a:ext>
            </a:extLst>
          </p:cNvPr>
          <p:cNvSpPr txBox="1"/>
          <p:nvPr/>
        </p:nvSpPr>
        <p:spPr>
          <a:xfrm>
            <a:off x="-127439" y="9992702"/>
            <a:ext cx="10946879" cy="20959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compatLnSpc="0">
            <a:spAutoFit/>
          </a:bodyPr>
          <a:lstStyle/>
          <a:p>
            <a:pPr lvl="0" algn="ctr" rtl="0" hangingPunct="0">
              <a:buNone/>
              <a:tabLst/>
            </a:pPr>
            <a:r>
              <a:rPr lang="pt-BR" sz="6000" dirty="0">
                <a:solidFill>
                  <a:schemeClr val="accent4"/>
                </a:solidFill>
                <a:latin typeface="Noto Sans" pitchFamily="18"/>
                <a:ea typeface="Segoe UI" pitchFamily="2"/>
                <a:cs typeface="Tahoma" pitchFamily="2"/>
              </a:rPr>
              <a:t>Fundamentos Essenciais </a:t>
            </a:r>
          </a:p>
          <a:p>
            <a:pPr lvl="0" algn="ctr" rtl="0" hangingPunct="0">
              <a:buNone/>
              <a:tabLst/>
            </a:pPr>
            <a:r>
              <a:rPr lang="pt-BR" sz="6000" dirty="0">
                <a:solidFill>
                  <a:schemeClr val="accent4"/>
                </a:solidFill>
                <a:latin typeface="Noto Sans" pitchFamily="18"/>
                <a:ea typeface="Segoe UI" pitchFamily="2"/>
                <a:cs typeface="Tahoma" pitchFamily="2"/>
              </a:rPr>
              <a:t>da Linguagem Python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23226E-F5F3-6A63-62F6-BFD3E6C9877F}"/>
              </a:ext>
            </a:extLst>
          </p:cNvPr>
          <p:cNvSpPr txBox="1"/>
          <p:nvPr/>
        </p:nvSpPr>
        <p:spPr>
          <a:xfrm>
            <a:off x="1450197" y="13853277"/>
            <a:ext cx="7757765" cy="60888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0" tIns="0" rIns="0" bIns="0" anchor="ctr" compatLnSpc="0">
            <a:spAutoFit/>
          </a:bodyPr>
          <a:lstStyle/>
          <a:p>
            <a:pPr lvl="0" algn="ctr" rtl="0" hangingPunct="0">
              <a:buNone/>
              <a:tabLst/>
            </a:pPr>
            <a:r>
              <a:rPr lang="pt-BR" sz="36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dist="17961" dir="2700000">
                    <a:scrgbClr r="0" g="0" b="0"/>
                  </a:outerShdw>
                </a:effectLst>
                <a:highlight>
                  <a:scrgbClr r="0" g="0" b="0">
                    <a:alpha val="0"/>
                  </a:scrgbClr>
                </a:highlight>
                <a:latin typeface="Roboto Mono" pitchFamily="49"/>
                <a:ea typeface="Segoe UI" pitchFamily="2"/>
                <a:cs typeface="Tahoma" pitchFamily="2"/>
              </a:rPr>
              <a:t>Guilherme Henrique de Castro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658C27-0DFF-5341-ADB1-9FCCB8EB3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1</a:t>
            </a:fld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48941" y="2215473"/>
            <a:ext cx="85923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Com o Python instalado e seu editor de código escolhido, é hora de configurar o ambiente para facilitar o desenvolvimento.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1. Instale o Python Extension Pack (VS Code):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Acesse a aba de extensões e instale o "Python Extension Pack", que inclui ferramentas úteis como linting, debugging e formatação automática de código.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2. Configure o Ambiente Virtual: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Crie um ambiente virtual para gerenciar dependências e pacotes específicos do projeto. No terminal, navegue até o diretório do seu projeto e digite: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2. Preparando o Ambiente de Desenvolvimento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75BBB1-11A3-543A-4C8D-490EB0017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70" y="6389433"/>
            <a:ext cx="8593086" cy="4837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3CD653-6E79-4354-182E-1D4DFBB0B2D8}"/>
              </a:ext>
            </a:extLst>
          </p:cNvPr>
          <p:cNvSpPr txBox="1"/>
          <p:nvPr/>
        </p:nvSpPr>
        <p:spPr>
          <a:xfrm>
            <a:off x="1048941" y="10272387"/>
            <a:ext cx="8592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Ative o ambiente virtual: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No Windows: ‘</a:t>
            </a:r>
            <a:r>
              <a:rPr lang="pt-BR" sz="2400" dirty="0">
                <a:latin typeface="Lucida Console" panose="020B0609040504020204" pitchFamily="49" charset="0"/>
              </a:rPr>
              <a:t>.\env\Scripts\activate’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Lucida Console" panose="020B0609040504020204" pitchFamily="49" charset="0"/>
              </a:rPr>
              <a:t>No Linux/macOS: ‘source env/bin/activate’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07873-2AE7-686B-FA47-A5819867EF54}"/>
              </a:ext>
            </a:extLst>
          </p:cNvPr>
          <p:cNvSpPr txBox="1"/>
          <p:nvPr/>
        </p:nvSpPr>
        <p:spPr>
          <a:xfrm>
            <a:off x="1048941" y="11779412"/>
            <a:ext cx="859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3. Instale os pacotes necessários:</a:t>
            </a:r>
          </a:p>
          <a:p>
            <a:pPr algn="just"/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Use o pip para instalar os pacotes. Por exemplo, para instalar o pacote requests, insira no terminal o seguinte comando:	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FA4E5-DAB3-4CD0-282A-D0A3F6D1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298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2. Preparando o Ambiente de Desenvolvimento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C5776-C449-02AF-91F9-F4C36D3DE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57" y="701675"/>
            <a:ext cx="8592344" cy="4824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8F5F76-8BD2-4ABE-D7CB-3DCD32A1B67B}"/>
              </a:ext>
            </a:extLst>
          </p:cNvPr>
          <p:cNvSpPr txBox="1"/>
          <p:nvPr/>
        </p:nvSpPr>
        <p:spPr>
          <a:xfrm>
            <a:off x="1048941" y="4534529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2.4. Executando seu Primeiro Script em Python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376D9-B999-1BAB-2293-44586C8D3030}"/>
              </a:ext>
            </a:extLst>
          </p:cNvPr>
          <p:cNvSpPr txBox="1"/>
          <p:nvPr/>
        </p:nvSpPr>
        <p:spPr>
          <a:xfrm>
            <a:off x="1048941" y="5520569"/>
            <a:ext cx="8592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Vamos criar e executar nosso primeiro script em Python. Para isso, abra o seu editor de código (que em nosso exemplo é o VS Code) e siga os passos abaixo: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1. Crie um novo arquivo: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No VS Code, clique em “File” &gt; “New File” e salve o arquivo como ‘</a:t>
            </a:r>
            <a:r>
              <a:rPr lang="pt-BR" sz="2400" dirty="0">
                <a:latin typeface="Lucida Console" panose="020B0609040504020204" pitchFamily="49" charset="0"/>
              </a:rPr>
              <a:t>hello.py</a:t>
            </a:r>
            <a:r>
              <a:rPr lang="pt-BR" sz="2400" dirty="0"/>
              <a:t>’.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2. Escreva seu primeiro script: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Digite o seguinte código no arquivo ‘</a:t>
            </a:r>
            <a:r>
              <a:rPr lang="pt-BR" sz="2400" dirty="0">
                <a:latin typeface="Lucida Console" panose="020B0609040504020204" pitchFamily="49" charset="0"/>
              </a:rPr>
              <a:t>hello.py</a:t>
            </a:r>
            <a:r>
              <a:rPr lang="pt-BR" sz="2400" dirty="0"/>
              <a:t>’: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312858-97CB-1C96-2B22-D1464C660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56" y="8875958"/>
            <a:ext cx="8570527" cy="48240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E85381-CEDE-4287-E816-36308494EF78}"/>
              </a:ext>
            </a:extLst>
          </p:cNvPr>
          <p:cNvSpPr txBox="1"/>
          <p:nvPr/>
        </p:nvSpPr>
        <p:spPr>
          <a:xfrm>
            <a:off x="1074330" y="12857192"/>
            <a:ext cx="859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1. Execute o script: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No terminal, navegue até o diretório onde o arquivo  ‘</a:t>
            </a:r>
            <a:r>
              <a:rPr lang="pt-BR" sz="2400" dirty="0">
                <a:latin typeface="Lucida Console" panose="020B0609040504020204" pitchFamily="49" charset="0"/>
              </a:rPr>
              <a:t>hello.py</a:t>
            </a:r>
            <a:r>
              <a:rPr lang="pt-BR" sz="2400" dirty="0"/>
              <a:t>’ está salvo e execute o comando a seguir: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07714C-91A8-73C5-EDA5-DFE3F8ED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273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2. Preparando o Ambiente de Desenvolvimento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65085-0C8F-00B8-6896-144E271D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56" y="1181598"/>
            <a:ext cx="8576052" cy="48240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7DD6C2-9BB6-EA2D-13BE-4AB643F1017D}"/>
              </a:ext>
            </a:extLst>
          </p:cNvPr>
          <p:cNvSpPr txBox="1"/>
          <p:nvPr/>
        </p:nvSpPr>
        <p:spPr>
          <a:xfrm>
            <a:off x="1046956" y="5590128"/>
            <a:ext cx="8592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Você verá a mensagem "Olá, Mundo!" impressa no terminal, confirmando que seu ambiente de desenvolvimento está configurado corretamente.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	Parabéns! Agora você está pronto para começar a programar em Python. No próximo capítulo, exploraremos a sintaxe básica e a estrutura da linguagem.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3D9C31-EC7F-2298-FC9B-4D9E2790FD45}"/>
              </a:ext>
            </a:extLst>
          </p:cNvPr>
          <p:cNvSpPr/>
          <p:nvPr/>
        </p:nvSpPr>
        <p:spPr>
          <a:xfrm>
            <a:off x="939277" y="8902015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97A4D-28D8-DA96-E0E7-73102AB3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7402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8D784A-795C-68FB-5CC3-5A2F3D442FA8}"/>
              </a:ext>
            </a:extLst>
          </p:cNvPr>
          <p:cNvSpPr/>
          <p:nvPr/>
        </p:nvSpPr>
        <p:spPr>
          <a:xfrm>
            <a:off x="0" y="0"/>
            <a:ext cx="10691813" cy="15119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36F07-1AD6-5A3E-1FD1-B965FD99792E}"/>
              </a:ext>
            </a:extLst>
          </p:cNvPr>
          <p:cNvSpPr txBox="1"/>
          <p:nvPr/>
        </p:nvSpPr>
        <p:spPr>
          <a:xfrm>
            <a:off x="0" y="7686496"/>
            <a:ext cx="10691813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Sintaxe e Estrutura Básica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074B8-F649-74C9-3C1A-A62434012268}"/>
              </a:ext>
            </a:extLst>
          </p:cNvPr>
          <p:cNvSpPr txBox="1"/>
          <p:nvPr/>
        </p:nvSpPr>
        <p:spPr>
          <a:xfrm>
            <a:off x="1285534" y="254458"/>
            <a:ext cx="8120742" cy="77867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0000" dirty="0">
                <a:ln w="101600">
                  <a:solidFill>
                    <a:schemeClr val="accent4"/>
                  </a:solidFill>
                </a:ln>
                <a:noFill/>
                <a:effectLst/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CAC1C-1ED4-8298-45F2-D42452A7E8C0}"/>
              </a:ext>
            </a:extLst>
          </p:cNvPr>
          <p:cNvSpPr/>
          <p:nvPr/>
        </p:nvSpPr>
        <p:spPr>
          <a:xfrm>
            <a:off x="892627" y="10456291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E8DAC-5BF9-79E5-8C7D-71DA5300F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5214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46162" y="2447690"/>
            <a:ext cx="85923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Comentários são linhas de texto que o interpretador do Python ignora. Eles são usados para explicar o código, tornando-o mais fácil de entender. Existem dois tipos principais de comentários: comentários de linha única e comentários de múltiplas linhas.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Comentário de Linha Única: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dirty="0"/>
              <a:t>	Use o caractere ‘</a:t>
            </a:r>
            <a:r>
              <a:rPr lang="pt-BR" sz="2400" dirty="0">
                <a:latin typeface="Lucida Console" panose="020B0609040504020204" pitchFamily="49" charset="0"/>
              </a:rPr>
              <a:t>#</a:t>
            </a:r>
            <a:r>
              <a:rPr lang="pt-BR" sz="2400" dirty="0"/>
              <a:t>’ antes do texto para criar um comentário de linha única.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6162" y="147616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3.1. Comentários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3. Sintaxe e Estrutura Básica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A7E2E5-5EE9-A9E5-A996-1ADAA5213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62" y="4588023"/>
            <a:ext cx="8592344" cy="4831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34388-3B4A-37B2-2A32-59CB5C251B99}"/>
              </a:ext>
            </a:extLst>
          </p:cNvPr>
          <p:cNvSpPr txBox="1"/>
          <p:nvPr/>
        </p:nvSpPr>
        <p:spPr>
          <a:xfrm>
            <a:off x="1053307" y="8170015"/>
            <a:ext cx="859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Comentário de Múltiplas Linhas: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dirty="0"/>
              <a:t>	Use três aspas simples ou duplas, antes e depois do texto, para criar comentários de múltiplas linhas: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E345CF-CD10-C2CF-00E8-03477E96A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79" y="9948094"/>
            <a:ext cx="8592344" cy="484052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33395-4FE5-CF62-E418-7C4099E14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38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46162" y="2447690"/>
            <a:ext cx="8592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Python usa a identação (recuo do texto com relação à margem) para definir blocos de código. Diferente de outras linguagens que utilizam chaves ‘</a:t>
            </a:r>
            <a:r>
              <a:rPr lang="pt-BR" sz="2400" dirty="0">
                <a:latin typeface="Lucida Console" panose="020B0609040504020204" pitchFamily="49" charset="0"/>
              </a:rPr>
              <a:t>{}</a:t>
            </a:r>
            <a:r>
              <a:rPr lang="pt-BR" sz="2400" dirty="0"/>
              <a:t>’, a identação em Python é obrigarória e essencial para a estrutura do código.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Exemplo de Identação: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6162" y="147616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3.2. Identação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3. Sintaxe e Estrutura Básica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63193E-BD1A-026D-235F-9214077F4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34" y="5142761"/>
            <a:ext cx="8592344" cy="24855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3EEEDE-B2B8-96F7-9F2F-E49B2AF89CC0}"/>
              </a:ext>
            </a:extLst>
          </p:cNvPr>
          <p:cNvSpPr txBox="1"/>
          <p:nvPr/>
        </p:nvSpPr>
        <p:spPr>
          <a:xfrm>
            <a:off x="1046162" y="8015033"/>
            <a:ext cx="8592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Nesse exemplo, a linha ‘</a:t>
            </a:r>
            <a:r>
              <a:rPr lang="pt-BR" sz="2400" dirty="0">
                <a:latin typeface="Lucida Console" panose="020B0609040504020204" pitchFamily="49" charset="0"/>
              </a:rPr>
              <a:t>print("Cinco é maior que dois")</a:t>
            </a:r>
            <a:r>
              <a:rPr lang="pt-BR" sz="2400" dirty="0"/>
              <a:t>’ é indentada para indicar que ela pertence ao bloco de código do ‘</a:t>
            </a:r>
            <a:r>
              <a:rPr lang="pt-BR" sz="2400" dirty="0">
                <a:latin typeface="Lucida Console" panose="020B0609040504020204" pitchFamily="49" charset="0"/>
              </a:rPr>
              <a:t>if</a:t>
            </a:r>
            <a:r>
              <a:rPr lang="pt-BR" sz="2400" dirty="0"/>
              <a:t>’.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b="1" dirty="0"/>
              <a:t>Erro de Identação: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034C-D10D-2450-4E2B-EFAEAF497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62" y="10340772"/>
            <a:ext cx="8592344" cy="13301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447004-C9A4-DF87-293F-DE82B3C0B8A6}"/>
              </a:ext>
            </a:extLst>
          </p:cNvPr>
          <p:cNvSpPr txBox="1"/>
          <p:nvPr/>
        </p:nvSpPr>
        <p:spPr>
          <a:xfrm>
            <a:off x="1048941" y="12057715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3.3. Tipos de Dados Básicos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B18921-1C33-7969-D202-61C4D3A6302A}"/>
              </a:ext>
            </a:extLst>
          </p:cNvPr>
          <p:cNvSpPr txBox="1"/>
          <p:nvPr/>
        </p:nvSpPr>
        <p:spPr>
          <a:xfrm>
            <a:off x="1048941" y="13029237"/>
            <a:ext cx="859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Python possui vários tipos de dados básicos que são usados para armazenar informações. Listemos a seguir os mais comuns: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77E0A-626D-AFAF-1EFD-1DA4EAD09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805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46162" y="1476168"/>
            <a:ext cx="85923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Inteiros (‘</a:t>
            </a:r>
            <a:r>
              <a:rPr lang="pt-BR" sz="2400" b="1" dirty="0">
                <a:latin typeface="Lucida Console" panose="020B0609040504020204" pitchFamily="49" charset="0"/>
              </a:rPr>
              <a:t>int</a:t>
            </a:r>
            <a:r>
              <a:rPr lang="pt-BR" sz="2400" b="1" dirty="0"/>
              <a:t>’): </a:t>
            </a:r>
            <a:r>
              <a:rPr lang="pt-BR" sz="2400" dirty="0"/>
              <a:t>Números inteiros.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400" b="1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Ponto Flutuante (‘</a:t>
            </a:r>
            <a:r>
              <a:rPr lang="pt-BR" sz="2400" b="1" dirty="0">
                <a:latin typeface="Lucida Console" panose="020B0609040504020204" pitchFamily="49" charset="0"/>
              </a:rPr>
              <a:t>float</a:t>
            </a:r>
            <a:r>
              <a:rPr lang="pt-BR" sz="2400" b="1" dirty="0"/>
              <a:t>’): </a:t>
            </a:r>
            <a:r>
              <a:rPr lang="pt-BR" sz="2400" dirty="0"/>
              <a:t>Números com casas decimais.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400" b="1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Strings (‘</a:t>
            </a:r>
            <a:r>
              <a:rPr lang="pt-BR" sz="2400" b="1" dirty="0">
                <a:latin typeface="Lucida Console" panose="020B0609040504020204" pitchFamily="49" charset="0"/>
              </a:rPr>
              <a:t>str</a:t>
            </a:r>
            <a:r>
              <a:rPr lang="pt-BR" sz="2400" b="1" dirty="0"/>
              <a:t>’): </a:t>
            </a:r>
            <a:r>
              <a:rPr lang="pt-BR" sz="2400" dirty="0"/>
              <a:t>Sequências de caracteres (texto).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400" b="1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Booleanos (‘</a:t>
            </a:r>
            <a:r>
              <a:rPr lang="pt-BR" sz="2400" b="1" dirty="0">
                <a:latin typeface="Lucida Console" panose="020B0609040504020204" pitchFamily="49" charset="0"/>
              </a:rPr>
              <a:t>bool</a:t>
            </a:r>
            <a:r>
              <a:rPr lang="pt-BR" sz="2400" b="1" dirty="0"/>
              <a:t>’): </a:t>
            </a:r>
            <a:r>
              <a:rPr lang="pt-BR" sz="2400" dirty="0"/>
              <a:t>Valores lógicos. Verdadeiro (‘</a:t>
            </a:r>
            <a:r>
              <a:rPr lang="pt-BR" sz="2400" dirty="0">
                <a:latin typeface="Lucida Console" panose="020B0609040504020204" pitchFamily="49" charset="0"/>
              </a:rPr>
              <a:t>True</a:t>
            </a:r>
            <a:r>
              <a:rPr lang="pt-BR" sz="2400" dirty="0"/>
              <a:t>’) ou Falso (‘</a:t>
            </a:r>
            <a:r>
              <a:rPr lang="pt-BR" sz="2400" dirty="0">
                <a:latin typeface="Lucida Console" panose="020B0609040504020204" pitchFamily="49" charset="0"/>
              </a:rPr>
              <a:t>False</a:t>
            </a:r>
            <a:r>
              <a:rPr lang="pt-BR" sz="2400" dirty="0"/>
              <a:t>’).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b="1" dirty="0"/>
              <a:t>Exemplos de Tipos de Dados: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3. Sintaxe e Estrutura Básica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812D74-85E2-AA4B-E016-311FBE1CE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41" y="5648567"/>
            <a:ext cx="8592344" cy="3347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775968-540A-5695-5E42-B6431D5AAB5A}"/>
              </a:ext>
            </a:extLst>
          </p:cNvPr>
          <p:cNvSpPr txBox="1"/>
          <p:nvPr/>
        </p:nvSpPr>
        <p:spPr>
          <a:xfrm>
            <a:off x="1085453" y="9383194"/>
            <a:ext cx="859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Verificando Tipos de Dados: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dirty="0"/>
              <a:t>	Podemos chamar a função integrada ‘</a:t>
            </a:r>
            <a:r>
              <a:rPr lang="pt-BR" sz="2400" dirty="0">
                <a:latin typeface="Lucida Console" panose="020B0609040504020204" pitchFamily="49" charset="0"/>
              </a:rPr>
              <a:t>type()</a:t>
            </a:r>
            <a:r>
              <a:rPr lang="pt-BR" sz="2400" dirty="0"/>
              <a:t>’ para verificar o tipo de dado de uma variável.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16717F-2BC7-24C5-4F52-DA09103A3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62" y="11338361"/>
            <a:ext cx="8592344" cy="30993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3CBC8-ABEC-F065-0FA4-AE05C93C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5541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46162" y="2447690"/>
            <a:ext cx="8592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Variáveis são usadas para armazenar dados que podem ser usados e manipulados ao longo do código. Em Python, não é necessário declarar o tipo da variável explicitamente.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Atribuição de Variáveis: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6162" y="147616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3.4. Variáveis e Atribuição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3. Sintaxe e Estrutura Básica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CEB72C-300C-98DD-D739-26DB992A5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62" y="4773429"/>
            <a:ext cx="8592344" cy="3827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181CB6-2CE5-3D56-A01C-1A5177FF0168}"/>
              </a:ext>
            </a:extLst>
          </p:cNvPr>
          <p:cNvSpPr txBox="1"/>
          <p:nvPr/>
        </p:nvSpPr>
        <p:spPr>
          <a:xfrm>
            <a:off x="1085453" y="8987334"/>
            <a:ext cx="859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Reatribuição de Variáveis: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	Podemos alterar o valor armazenado em uma variável a qualquer momento, atrbuindo um novo em seu lugar.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37759-8EEB-1519-FF88-B56D14F5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48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3. Sintaxe e Estrutura Básica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618CC-0DBE-A28F-7FC7-14FFAA05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62" y="1476168"/>
            <a:ext cx="8560198" cy="4569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C4BD2A-8C01-519B-E734-8E17BE166795}"/>
              </a:ext>
            </a:extLst>
          </p:cNvPr>
          <p:cNvSpPr txBox="1"/>
          <p:nvPr/>
        </p:nvSpPr>
        <p:spPr>
          <a:xfrm>
            <a:off x="1237853" y="11540922"/>
            <a:ext cx="859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Troca de Valores Entre Variáveis: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	Trocar os valores de duas variáveis entre si é simples em Python.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99D345-DA61-7C8D-CDF8-4E80ACB89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62" y="8388752"/>
            <a:ext cx="8560198" cy="27534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975042-4126-0CC4-DC4D-1A39652F0D8B}"/>
              </a:ext>
            </a:extLst>
          </p:cNvPr>
          <p:cNvSpPr txBox="1"/>
          <p:nvPr/>
        </p:nvSpPr>
        <p:spPr>
          <a:xfrm>
            <a:off x="1237853" y="6584745"/>
            <a:ext cx="859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Atribuições Múltiplas: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	Podemos ainda atribuir valores a várias variáveis ao mesmo tempo.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17B876-1E87-E0F6-3C90-9290AD58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231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3. Sintaxe e Estrutura Básica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BBB9B-33A1-70BC-B157-6C9ECBBC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26" y="1476168"/>
            <a:ext cx="8560198" cy="2443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C2FDD8-7205-8E87-0739-41CE82B7D3F2}"/>
              </a:ext>
            </a:extLst>
          </p:cNvPr>
          <p:cNvSpPr txBox="1"/>
          <p:nvPr/>
        </p:nvSpPr>
        <p:spPr>
          <a:xfrm>
            <a:off x="1046956" y="4306668"/>
            <a:ext cx="8592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Neste capítulo, abordamos alguns conceitos básicos de sintaxe e estrutura do Python, incluindo comentários, identação, tipos de dados e variáveis. Estes fundamentos são cruciais para entender e escrever códigos em Python de forma eficiente e clara.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	No próximo capítulo, vamos explorar operadores e expressões em Python.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D2F65-0C73-59AE-71D4-DF519BB0DA7F}"/>
              </a:ext>
            </a:extLst>
          </p:cNvPr>
          <p:cNvSpPr/>
          <p:nvPr/>
        </p:nvSpPr>
        <p:spPr>
          <a:xfrm>
            <a:off x="939277" y="7371071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59C3B-EDAA-9F31-6294-A21D18529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586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46162" y="2879490"/>
            <a:ext cx="8592344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Neste ebook, você encontrará uma jornada passo a passo para dominar os fundamentos do Python. Cada capítulo é projetado para construir seu conhecimento de maneira incremental, começando pelos conceitos básicos e avançando para tópicos mais complexos. A seguir, veja um resumo do que será abordado:</a:t>
            </a:r>
          </a:p>
          <a:p>
            <a:pPr algn="just"/>
            <a:endParaRPr lang="pt-BR" sz="2400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Conheçendo o Python</a:t>
            </a:r>
            <a:r>
              <a:rPr lang="pt-BR" sz="2400" dirty="0"/>
              <a:t>: Conhecendo a linguagem e suas principaos aplicações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Preparando o Ambiente de Densolvimento</a:t>
            </a:r>
            <a:r>
              <a:rPr lang="pt-BR" sz="2400" dirty="0"/>
              <a:t>: Como instalar o Python e preparar seu ambiente de trabalho.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Sintaxe e Estrutura Básica</a:t>
            </a:r>
            <a:r>
              <a:rPr lang="pt-BR" sz="2400" dirty="0"/>
              <a:t>: Comentários, indentação e tipos de dados.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Operadores e Expressões</a:t>
            </a:r>
            <a:r>
              <a:rPr lang="pt-BR" sz="2400" dirty="0"/>
              <a:t>: Operadores aritméticos, de comparação e lógicos.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Estruturas de Controle de Fluxo</a:t>
            </a:r>
            <a:r>
              <a:rPr lang="pt-BR" sz="2400" dirty="0"/>
              <a:t>: Condicionais e loops.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Funções</a:t>
            </a:r>
            <a:r>
              <a:rPr lang="pt-BR" sz="2400" dirty="0"/>
              <a:t>: Definição, parâmetros, retorno e funções lambda.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Estruturas de Dados</a:t>
            </a:r>
            <a:r>
              <a:rPr lang="pt-BR" sz="2400" dirty="0"/>
              <a:t>: Listas, tuplas, dicionários e conjuntos.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Manipulação de Strings</a:t>
            </a:r>
            <a:r>
              <a:rPr lang="pt-BR" sz="2400" dirty="0"/>
              <a:t>: Métodos comuns e formatação.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Manipulação de Arquivos</a:t>
            </a:r>
            <a:r>
              <a:rPr lang="pt-BR" sz="2400" dirty="0"/>
              <a:t>: Leitura e escrita de arquivos.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Introdução à Programação Orientada a Objetos</a:t>
            </a:r>
            <a:r>
              <a:rPr lang="pt-BR" sz="2400" dirty="0"/>
              <a:t>: Classes, objetos, atributos e herança.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Módulos e Pacotes</a:t>
            </a:r>
            <a:r>
              <a:rPr lang="pt-BR" sz="2400" dirty="0"/>
              <a:t>: Importação e criação de pacotes.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Tratamento de Exceções</a:t>
            </a:r>
            <a:r>
              <a:rPr lang="pt-BR" sz="2400" dirty="0"/>
              <a:t>: Blocos try, except e levantando exceções.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Conclusão e Próximos Passos</a:t>
            </a:r>
            <a:r>
              <a:rPr lang="pt-BR" sz="2400" dirty="0"/>
              <a:t>: Recapitulação e recursos adicionais.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400" dirty="0"/>
          </a:p>
          <a:p>
            <a:pPr algn="just"/>
            <a:r>
              <a:rPr lang="pt-BR" sz="2400" dirty="0"/>
              <a:t>	Prepare-se para uma imersão completa no mundo Python, onde cada capítulo o guiará através de exeplos práticos e exercícios que consolidarão seu entendimento sobre esta incrível linguagem de programação!</a:t>
            </a:r>
          </a:p>
          <a:p>
            <a:pPr algn="just"/>
            <a:endParaRPr lang="pt-BR" sz="2400" dirty="0"/>
          </a:p>
          <a:p>
            <a:endParaRPr lang="pt-BR" sz="2400" dirty="0"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6162" y="147616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Explorando os Fundamentos do Python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O Caminho do Conhecimento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3AF3C-22D7-371D-7ED1-F22FEF570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534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3. Sintaxe e Estrutura Básica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BBB9B-33A1-70BC-B157-6C9ECBBC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26" y="1476168"/>
            <a:ext cx="8560198" cy="2443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C2FDD8-7205-8E87-0739-41CE82B7D3F2}"/>
              </a:ext>
            </a:extLst>
          </p:cNvPr>
          <p:cNvSpPr txBox="1"/>
          <p:nvPr/>
        </p:nvSpPr>
        <p:spPr>
          <a:xfrm>
            <a:off x="1046956" y="4306668"/>
            <a:ext cx="8592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Neste capítulo, abordamos alguns conceitos básicos de sintaxe e estrutura do Python, incluindo comentários, identação, tipos de dados e variáveis. Estes fundamentos são cruciais para entender e escrever códigos em Python de forma eficiente e clara.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	No próximo capítulo, vamos explorar operadores e expressões em Python.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D2F65-0C73-59AE-71D4-DF519BB0DA7F}"/>
              </a:ext>
            </a:extLst>
          </p:cNvPr>
          <p:cNvSpPr/>
          <p:nvPr/>
        </p:nvSpPr>
        <p:spPr>
          <a:xfrm>
            <a:off x="939277" y="7371071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010B2-A1A9-FB11-56D8-AD34AD827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78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8D784A-795C-68FB-5CC3-5A2F3D442FA8}"/>
              </a:ext>
            </a:extLst>
          </p:cNvPr>
          <p:cNvSpPr/>
          <p:nvPr/>
        </p:nvSpPr>
        <p:spPr>
          <a:xfrm>
            <a:off x="0" y="0"/>
            <a:ext cx="10691813" cy="15119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36F07-1AD6-5A3E-1FD1-B965FD99792E}"/>
              </a:ext>
            </a:extLst>
          </p:cNvPr>
          <p:cNvSpPr txBox="1"/>
          <p:nvPr/>
        </p:nvSpPr>
        <p:spPr>
          <a:xfrm>
            <a:off x="0" y="7686496"/>
            <a:ext cx="10691813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Operadores e Expressões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074B8-F649-74C9-3C1A-A62434012268}"/>
              </a:ext>
            </a:extLst>
          </p:cNvPr>
          <p:cNvSpPr txBox="1"/>
          <p:nvPr/>
        </p:nvSpPr>
        <p:spPr>
          <a:xfrm>
            <a:off x="1285534" y="235408"/>
            <a:ext cx="8120742" cy="77867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0000" dirty="0">
                <a:ln w="101600">
                  <a:solidFill>
                    <a:schemeClr val="accent4"/>
                  </a:solidFill>
                </a:ln>
                <a:noFill/>
                <a:effectLst/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CAC1C-1ED4-8298-45F2-D42452A7E8C0}"/>
              </a:ext>
            </a:extLst>
          </p:cNvPr>
          <p:cNvSpPr/>
          <p:nvPr/>
        </p:nvSpPr>
        <p:spPr>
          <a:xfrm>
            <a:off x="892627" y="10456291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46499-689B-5A70-2C51-FE455CBB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512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46162" y="2447690"/>
            <a:ext cx="859234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Os operadores aritméticos são usados para realizar operações matemáticas básicas. Vejamos uma lista com os principais deles: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Adição (‘</a:t>
            </a:r>
            <a:r>
              <a:rPr lang="pt-BR" sz="2400" b="1" dirty="0">
                <a:latin typeface="Lucida Console" panose="020B0609040504020204" pitchFamily="49" charset="0"/>
              </a:rPr>
              <a:t>+</a:t>
            </a:r>
            <a:r>
              <a:rPr lang="pt-BR" sz="2400" b="1" dirty="0"/>
              <a:t>’)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Subtração (‘</a:t>
            </a:r>
            <a:r>
              <a:rPr lang="pt-BR" sz="2400" b="1" dirty="0">
                <a:latin typeface="Lucida Console" panose="020B0609040504020204" pitchFamily="49" charset="0"/>
              </a:rPr>
              <a:t>-</a:t>
            </a:r>
            <a:r>
              <a:rPr lang="pt-BR" sz="2400" b="1" dirty="0"/>
              <a:t>’)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Multiplicação (‘</a:t>
            </a:r>
            <a:r>
              <a:rPr lang="pt-BR" sz="2400" b="1" dirty="0">
                <a:latin typeface="Lucida Console" panose="020B0609040504020204" pitchFamily="49" charset="0"/>
              </a:rPr>
              <a:t>*</a:t>
            </a:r>
            <a:r>
              <a:rPr lang="pt-BR" sz="2400" b="1" dirty="0"/>
              <a:t>’)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Divisão (‘</a:t>
            </a:r>
            <a:r>
              <a:rPr lang="pt-BR" sz="2400" b="1" dirty="0">
                <a:latin typeface="Lucida Console" panose="020B0609040504020204" pitchFamily="49" charset="0"/>
              </a:rPr>
              <a:t>/</a:t>
            </a:r>
            <a:r>
              <a:rPr lang="pt-BR" sz="2400" b="1" dirty="0"/>
              <a:t>’)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Divisão Inteira (‘</a:t>
            </a:r>
            <a:r>
              <a:rPr lang="pt-BR" sz="2400" b="1" dirty="0">
                <a:latin typeface="Lucida Console" panose="020B0609040504020204" pitchFamily="49" charset="0"/>
              </a:rPr>
              <a:t>//</a:t>
            </a:r>
            <a:r>
              <a:rPr lang="pt-BR" sz="2400" b="1" dirty="0"/>
              <a:t>’)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Módulo (ou Resto da Divisão) (‘</a:t>
            </a:r>
            <a:r>
              <a:rPr lang="pt-BR" sz="2400" b="1" dirty="0">
                <a:latin typeface="Lucida Console" panose="020B0609040504020204" pitchFamily="49" charset="0"/>
              </a:rPr>
              <a:t>%</a:t>
            </a:r>
            <a:r>
              <a:rPr lang="pt-BR" sz="2400" b="1" dirty="0"/>
              <a:t>’)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Exponenciação (‘</a:t>
            </a:r>
            <a:r>
              <a:rPr lang="pt-BR" sz="2400" b="1" dirty="0">
                <a:latin typeface="Lucida Console" panose="020B0609040504020204" pitchFamily="49" charset="0"/>
              </a:rPr>
              <a:t>**</a:t>
            </a:r>
            <a:r>
              <a:rPr lang="pt-BR" sz="2400" b="1" dirty="0"/>
              <a:t>’)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6162" y="147616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4.1. Operadores Aritméticos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4. Operadores e Expressões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467A4-7393-045D-35EA-753F278A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239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46162" y="1476168"/>
            <a:ext cx="859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Exemplo do Uso de Operadores Aritméticos: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4. Operadores e Expressões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5900DD-E0A7-AA2D-E608-976E7D6F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03" y="2324580"/>
            <a:ext cx="8587843" cy="5508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3243A1-1E8A-AC7B-1ED6-6C6E8CB4E910}"/>
              </a:ext>
            </a:extLst>
          </p:cNvPr>
          <p:cNvSpPr txBox="1"/>
          <p:nvPr/>
        </p:nvSpPr>
        <p:spPr>
          <a:xfrm>
            <a:off x="1046162" y="8220224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4.2. Operadores de Comparação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31847-5DDC-8E1D-AC04-4DAB538132AF}"/>
              </a:ext>
            </a:extLst>
          </p:cNvPr>
          <p:cNvSpPr txBox="1"/>
          <p:nvPr/>
        </p:nvSpPr>
        <p:spPr>
          <a:xfrm>
            <a:off x="1087703" y="9191746"/>
            <a:ext cx="85923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Os operadores de comparação são usados para comparar dois valores e retornar um valor booleano (‘</a:t>
            </a:r>
            <a:r>
              <a:rPr lang="pt-BR" sz="2400" dirty="0">
                <a:latin typeface="Lucida Console" panose="020B0609040504020204" pitchFamily="49" charset="0"/>
              </a:rPr>
              <a:t>True</a:t>
            </a:r>
            <a:r>
              <a:rPr lang="pt-BR" sz="2400" dirty="0"/>
              <a:t>’ ou ‘</a:t>
            </a:r>
            <a:r>
              <a:rPr lang="pt-BR" sz="2400" dirty="0">
                <a:latin typeface="Lucida Console" panose="020B0609040504020204" pitchFamily="49" charset="0"/>
              </a:rPr>
              <a:t>False</a:t>
            </a:r>
            <a:r>
              <a:rPr lang="pt-BR" sz="2400" dirty="0"/>
              <a:t>’). Vejamos uma lista com os principais deles: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Igual a (‘</a:t>
            </a:r>
            <a:r>
              <a:rPr lang="pt-BR" sz="2400" b="1" dirty="0">
                <a:latin typeface="Lucida Console" panose="020B0609040504020204" pitchFamily="49" charset="0"/>
              </a:rPr>
              <a:t>==</a:t>
            </a:r>
            <a:r>
              <a:rPr lang="pt-BR" sz="2400" b="1" dirty="0"/>
              <a:t>’)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Diferente de (‘</a:t>
            </a:r>
            <a:r>
              <a:rPr lang="pt-BR" sz="2400" b="1" dirty="0">
                <a:latin typeface="Lucida Console" panose="020B0609040504020204" pitchFamily="49" charset="0"/>
              </a:rPr>
              <a:t>!=</a:t>
            </a:r>
            <a:r>
              <a:rPr lang="pt-BR" sz="2400" b="1" dirty="0"/>
              <a:t>’)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Maior que (‘</a:t>
            </a:r>
            <a:r>
              <a:rPr lang="pt-BR" sz="2400" b="1" dirty="0">
                <a:latin typeface="Lucida Console" panose="020B0609040504020204" pitchFamily="49" charset="0"/>
              </a:rPr>
              <a:t>&gt;</a:t>
            </a:r>
            <a:r>
              <a:rPr lang="pt-BR" sz="2400" b="1" dirty="0"/>
              <a:t>’)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Menor que (‘</a:t>
            </a:r>
            <a:r>
              <a:rPr lang="pt-BR" sz="2400" b="1" dirty="0">
                <a:latin typeface="Lucida Console" panose="020B0609040504020204" pitchFamily="49" charset="0"/>
              </a:rPr>
              <a:t>&lt;</a:t>
            </a:r>
            <a:r>
              <a:rPr lang="pt-BR" sz="2400" b="1" dirty="0"/>
              <a:t>’)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Maior ou igual a (‘</a:t>
            </a:r>
            <a:r>
              <a:rPr lang="pt-BR" sz="2400" b="1" dirty="0">
                <a:latin typeface="Lucida Console" panose="020B0609040504020204" pitchFamily="49" charset="0"/>
              </a:rPr>
              <a:t>&gt;=</a:t>
            </a:r>
            <a:r>
              <a:rPr lang="pt-BR" sz="2400" b="1" dirty="0"/>
              <a:t>’)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Menor ou igual a (‘</a:t>
            </a:r>
            <a:r>
              <a:rPr lang="pt-BR" sz="2400" b="1" dirty="0">
                <a:latin typeface="Lucida Console" panose="020B0609040504020204" pitchFamily="49" charset="0"/>
              </a:rPr>
              <a:t>&lt;=</a:t>
            </a:r>
            <a:r>
              <a:rPr lang="pt-BR" sz="2400" b="1" dirty="0"/>
              <a:t>’)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1E60D-CF43-9C82-811A-AC61B8AA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6315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46162" y="1476168"/>
            <a:ext cx="859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Exemplo do Uso de Operadores de Comparação: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4. Operadores e Expressões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243A1-1E8A-AC7B-1ED6-6C6E8CB4E910}"/>
              </a:ext>
            </a:extLst>
          </p:cNvPr>
          <p:cNvSpPr txBox="1"/>
          <p:nvPr/>
        </p:nvSpPr>
        <p:spPr>
          <a:xfrm>
            <a:off x="1053020" y="923243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4.3. Operadores Lógicos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79612-42CB-881D-4E73-1E2C53029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20" y="2324580"/>
            <a:ext cx="8585486" cy="6521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4FEFD3-43AE-D160-34AC-245C560C7986}"/>
              </a:ext>
            </a:extLst>
          </p:cNvPr>
          <p:cNvSpPr txBox="1"/>
          <p:nvPr/>
        </p:nvSpPr>
        <p:spPr>
          <a:xfrm>
            <a:off x="1046162" y="10203960"/>
            <a:ext cx="85923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Os operadores lógicos são usados para combinar condições e produzir resultados booleanos. Vejamos quais são os principais deles: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“E” lógico (‘</a:t>
            </a:r>
            <a:r>
              <a:rPr lang="pt-BR" sz="2400" b="1" dirty="0">
                <a:latin typeface="Lucida Console" panose="020B0609040504020204" pitchFamily="49" charset="0"/>
              </a:rPr>
              <a:t>and</a:t>
            </a:r>
            <a:r>
              <a:rPr lang="pt-BR" sz="2400" b="1" dirty="0"/>
              <a:t>’)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“OU” lógico (‘</a:t>
            </a:r>
            <a:r>
              <a:rPr lang="pt-BR" sz="2400" b="1" dirty="0">
                <a:latin typeface="Lucida Console" panose="020B0609040504020204" pitchFamily="49" charset="0"/>
              </a:rPr>
              <a:t>or</a:t>
            </a:r>
            <a:r>
              <a:rPr lang="pt-BR" sz="2400" b="1" dirty="0"/>
              <a:t>’)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“NÃO” lógico (‘</a:t>
            </a:r>
            <a:r>
              <a:rPr lang="pt-BR" sz="2400" b="1" dirty="0">
                <a:latin typeface="Lucida Console" panose="020B0609040504020204" pitchFamily="49" charset="0"/>
              </a:rPr>
              <a:t>not</a:t>
            </a:r>
            <a:r>
              <a:rPr lang="pt-BR" sz="2400" b="1" dirty="0"/>
              <a:t>’)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A794C09-91D2-9AA2-C020-89E73A1D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455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46162" y="1476168"/>
            <a:ext cx="859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Exemplo do Uso de Operadores Lógicos: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4. Operadores e Expressões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9588D2-D839-5535-C133-E80AA9E0D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62" y="2324580"/>
            <a:ext cx="8585486" cy="5686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2B936E-9F3C-ABDD-06F2-32BA8F95CF3C}"/>
              </a:ext>
            </a:extLst>
          </p:cNvPr>
          <p:cNvSpPr txBox="1"/>
          <p:nvPr/>
        </p:nvSpPr>
        <p:spPr>
          <a:xfrm>
            <a:off x="1046162" y="8397818"/>
            <a:ext cx="859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Combinação de Condições: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9BFB27-FE79-8D9B-F637-871B3115C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62" y="9246230"/>
            <a:ext cx="8592344" cy="345046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84BB8-DB97-388D-52C2-999128799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46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46162" y="2447690"/>
            <a:ext cx="859234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Os operadores de atribuição são usados para atribuir valores a variáveis, sendo o mais básico é o ‘</a:t>
            </a:r>
            <a:r>
              <a:rPr lang="pt-BR" sz="2400" dirty="0">
                <a:latin typeface="Lucida Console" panose="020B0609040504020204" pitchFamily="49" charset="0"/>
              </a:rPr>
              <a:t>=</a:t>
            </a:r>
            <a:r>
              <a:rPr lang="pt-BR" sz="2400" dirty="0"/>
              <a:t>‘. Porém, existem também operadores de atribuição combinados que realizam uma operação e atribuem o resultado ao mesmo tempo. Vejamos alguns exemplos a seguir: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Atribuição simples (‘</a:t>
            </a:r>
            <a:r>
              <a:rPr lang="pt-BR" sz="2400" b="1" dirty="0">
                <a:latin typeface="Lucida Console" panose="020B0609040504020204" pitchFamily="49" charset="0"/>
              </a:rPr>
              <a:t>=</a:t>
            </a:r>
            <a:r>
              <a:rPr lang="pt-BR" sz="2400" b="1" dirty="0"/>
              <a:t>’)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Atribuição de Adição (‘</a:t>
            </a:r>
            <a:r>
              <a:rPr lang="pt-BR" sz="2400" b="1" dirty="0">
                <a:latin typeface="Lucida Console" panose="020B0609040504020204" pitchFamily="49" charset="0"/>
              </a:rPr>
              <a:t>+=</a:t>
            </a:r>
            <a:r>
              <a:rPr lang="pt-BR" sz="2400" b="1" dirty="0"/>
              <a:t>’)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Atribuição de Subtração (‘</a:t>
            </a:r>
            <a:r>
              <a:rPr lang="pt-BR" sz="2400" b="1" dirty="0">
                <a:latin typeface="Lucida Console" panose="020B0609040504020204" pitchFamily="49" charset="0"/>
              </a:rPr>
              <a:t>-=</a:t>
            </a:r>
            <a:r>
              <a:rPr lang="pt-BR" sz="2400" b="1" dirty="0"/>
              <a:t>’)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Atribuição de Multiplicação (‘</a:t>
            </a:r>
            <a:r>
              <a:rPr lang="pt-BR" sz="2400" b="1" dirty="0">
                <a:latin typeface="Lucida Console" panose="020B0609040504020204" pitchFamily="49" charset="0"/>
              </a:rPr>
              <a:t>*=</a:t>
            </a:r>
            <a:r>
              <a:rPr lang="pt-BR" sz="2400" b="1" dirty="0"/>
              <a:t>’)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Atribuição de Divisão(‘</a:t>
            </a:r>
            <a:r>
              <a:rPr lang="pt-BR" sz="2400" b="1" dirty="0">
                <a:latin typeface="Lucida Console" panose="020B0609040504020204" pitchFamily="49" charset="0"/>
              </a:rPr>
              <a:t>/=</a:t>
            </a:r>
            <a:r>
              <a:rPr lang="pt-BR" sz="2400" b="1" dirty="0"/>
              <a:t>’)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Atribuição de Divisão Inteira (‘</a:t>
            </a:r>
            <a:r>
              <a:rPr lang="pt-BR" sz="2400" b="1" dirty="0">
                <a:latin typeface="Lucida Console" panose="020B0609040504020204" pitchFamily="49" charset="0"/>
              </a:rPr>
              <a:t>//=</a:t>
            </a:r>
            <a:r>
              <a:rPr lang="pt-BR" sz="2400" b="1" dirty="0"/>
              <a:t>’)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Atribuição de Módulo (‘</a:t>
            </a:r>
            <a:r>
              <a:rPr lang="pt-BR" sz="2400" b="1" dirty="0">
                <a:latin typeface="Lucida Console" panose="020B0609040504020204" pitchFamily="49" charset="0"/>
              </a:rPr>
              <a:t>%=</a:t>
            </a:r>
            <a:r>
              <a:rPr lang="pt-BR" sz="2400" b="1" dirty="0"/>
              <a:t>’)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Atribuição de Exponenciação (‘</a:t>
            </a:r>
            <a:r>
              <a:rPr lang="pt-BR" sz="2400" b="1" dirty="0">
                <a:latin typeface="Lucida Console" panose="020B0609040504020204" pitchFamily="49" charset="0"/>
              </a:rPr>
              <a:t>**=</a:t>
            </a:r>
            <a:r>
              <a:rPr lang="pt-BR" sz="2400" b="1" dirty="0"/>
              <a:t>‘)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6162" y="147616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4.4. Operadores de Atribuição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4. Operadores e Expressões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47DC2-FF92-A757-52F0-74FA12FC9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4633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46162" y="1476168"/>
            <a:ext cx="859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Exemplo do Uso de Operadores de Atribuição: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4. Operadores e Expressões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AEAC5-BE25-3D8B-A634-BB89D3792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77" y="2324580"/>
            <a:ext cx="8629399" cy="1212422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9D97A-5681-2D8F-B339-163F2AC7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802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4. Operadores e Expressões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0C0AF-DE13-621E-EB44-0F6F75B9D834}"/>
              </a:ext>
            </a:extLst>
          </p:cNvPr>
          <p:cNvSpPr txBox="1"/>
          <p:nvPr/>
        </p:nvSpPr>
        <p:spPr>
          <a:xfrm>
            <a:off x="1085453" y="1495218"/>
            <a:ext cx="85923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Neste capútulo, abordamos os operadores e expressões básicas em Python, incluindo operadores aritméticos, de comparação, lógicos e de atribuição. Esses operadores são fundamentais para realizar operações e tomar decisões no nosso código.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	No próximo capítulo, exploraremos as estruturas de controle de fluxo, como condicionais e loops.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498861-1C9A-FFE3-6855-502A467CC290}"/>
              </a:ext>
            </a:extLst>
          </p:cNvPr>
          <p:cNvSpPr/>
          <p:nvPr/>
        </p:nvSpPr>
        <p:spPr>
          <a:xfrm>
            <a:off x="939277" y="4948003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D5D84-8E20-597A-6C4B-C969BD118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0847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8D784A-795C-68FB-5CC3-5A2F3D442FA8}"/>
              </a:ext>
            </a:extLst>
          </p:cNvPr>
          <p:cNvSpPr/>
          <p:nvPr/>
        </p:nvSpPr>
        <p:spPr>
          <a:xfrm>
            <a:off x="0" y="0"/>
            <a:ext cx="10691813" cy="15119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36F07-1AD6-5A3E-1FD1-B965FD99792E}"/>
              </a:ext>
            </a:extLst>
          </p:cNvPr>
          <p:cNvSpPr txBox="1"/>
          <p:nvPr/>
        </p:nvSpPr>
        <p:spPr>
          <a:xfrm>
            <a:off x="0" y="7686496"/>
            <a:ext cx="10691813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Estruturas de Controle de Fluxo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074B8-F649-74C9-3C1A-A62434012268}"/>
              </a:ext>
            </a:extLst>
          </p:cNvPr>
          <p:cNvSpPr txBox="1"/>
          <p:nvPr/>
        </p:nvSpPr>
        <p:spPr>
          <a:xfrm>
            <a:off x="1285534" y="197308"/>
            <a:ext cx="8120742" cy="77867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0000" dirty="0">
                <a:ln w="101600">
                  <a:solidFill>
                    <a:schemeClr val="accent4"/>
                  </a:solidFill>
                </a:ln>
                <a:noFill/>
                <a:effectLst/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CAC1C-1ED4-8298-45F2-D42452A7E8C0}"/>
              </a:ext>
            </a:extLst>
          </p:cNvPr>
          <p:cNvSpPr/>
          <p:nvPr/>
        </p:nvSpPr>
        <p:spPr>
          <a:xfrm>
            <a:off x="892627" y="10456291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5990F-7FF5-85C0-DF9F-99C67A37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301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8D784A-795C-68FB-5CC3-5A2F3D442FA8}"/>
              </a:ext>
            </a:extLst>
          </p:cNvPr>
          <p:cNvSpPr/>
          <p:nvPr/>
        </p:nvSpPr>
        <p:spPr>
          <a:xfrm>
            <a:off x="0" y="0"/>
            <a:ext cx="10691813" cy="15119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36F07-1AD6-5A3E-1FD1-B965FD99792E}"/>
              </a:ext>
            </a:extLst>
          </p:cNvPr>
          <p:cNvSpPr txBox="1"/>
          <p:nvPr/>
        </p:nvSpPr>
        <p:spPr>
          <a:xfrm>
            <a:off x="0" y="8302049"/>
            <a:ext cx="1069181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Conhecendo o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074B8-F649-74C9-3C1A-A62434012268}"/>
              </a:ext>
            </a:extLst>
          </p:cNvPr>
          <p:cNvSpPr txBox="1"/>
          <p:nvPr/>
        </p:nvSpPr>
        <p:spPr>
          <a:xfrm>
            <a:off x="892628" y="273508"/>
            <a:ext cx="8120742" cy="77867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0000" dirty="0">
                <a:ln w="101600">
                  <a:solidFill>
                    <a:schemeClr val="accent4"/>
                  </a:solidFill>
                </a:ln>
                <a:noFill/>
                <a:effectLst/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CAC1C-1ED4-8298-45F2-D42452A7E8C0}"/>
              </a:ext>
            </a:extLst>
          </p:cNvPr>
          <p:cNvSpPr/>
          <p:nvPr/>
        </p:nvSpPr>
        <p:spPr>
          <a:xfrm>
            <a:off x="892627" y="9732391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8D02E-3762-FA37-548C-5B2D4067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815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46162" y="2447690"/>
            <a:ext cx="85923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As estruturas condicionais permitem que seu programa tome decisões com base em certas condições a partir de algumas palavras-chave que as definem. As principais delas são ‘</a:t>
            </a:r>
            <a:r>
              <a:rPr lang="pt-BR" sz="2400" dirty="0">
                <a:latin typeface="Lucida Console" panose="020B0609040504020204" pitchFamily="49" charset="0"/>
              </a:rPr>
              <a:t>if</a:t>
            </a:r>
            <a:r>
              <a:rPr lang="pt-BR" sz="2400" dirty="0"/>
              <a:t>’ (do inglês “se”, executa determinada instrução se a condição especificada for verdadeira), ‘</a:t>
            </a:r>
            <a:r>
              <a:rPr lang="pt-BR" sz="2400" dirty="0">
                <a:latin typeface="Lucida Console" panose="020B0609040504020204" pitchFamily="49" charset="0"/>
              </a:rPr>
              <a:t>elif</a:t>
            </a:r>
            <a:r>
              <a:rPr lang="pt-BR" sz="2400" dirty="0"/>
              <a:t>’ (junção das palavras “else” e “if”, respectivamente do inglês, “se não” e “se”, que executa a instrução quando a condição anterior for falsa e uma outra for verdadeira) e ‘</a:t>
            </a:r>
            <a:r>
              <a:rPr lang="pt-BR" sz="2400" dirty="0">
                <a:latin typeface="Lucida Console" panose="020B0609040504020204" pitchFamily="49" charset="0"/>
              </a:rPr>
              <a:t>else</a:t>
            </a:r>
            <a:r>
              <a:rPr lang="pt-BR" sz="2400" dirty="0"/>
              <a:t>’ (do inglês “se não”, que executa o código quando nenhuma das instruções anteriores for verdadeira).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Vejamos alguns exemplos: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6162" y="147616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5.1. Condicionais (if, elif, else)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5. Estruturas de Controle de Fluxo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A8AFF3-DD84-DEAF-ADC5-A8320DE51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62" y="6989421"/>
            <a:ext cx="8695365" cy="5220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978626-9C9E-7F00-E7EE-6E3B525D1E1A}"/>
              </a:ext>
            </a:extLst>
          </p:cNvPr>
          <p:cNvSpPr txBox="1"/>
          <p:nvPr/>
        </p:nvSpPr>
        <p:spPr>
          <a:xfrm>
            <a:off x="1046162" y="12596744"/>
            <a:ext cx="859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Neste exemplo, o código verifica a idade e imprime uma mensagem apropriada.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751177-B656-54C6-B7DC-9007EDF09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3349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5. Estruturas de Controle de Fluxo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F0C57F-7609-C0BB-8705-0F3273DA0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17" y="1622219"/>
            <a:ext cx="8700022" cy="3866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02831C-100C-FB02-53FA-230768C834A6}"/>
              </a:ext>
            </a:extLst>
          </p:cNvPr>
          <p:cNvSpPr txBox="1"/>
          <p:nvPr/>
        </p:nvSpPr>
        <p:spPr>
          <a:xfrm>
            <a:off x="1049734" y="738548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5.2. Estruturas de Repetição (for, while)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D5849-D23A-BC08-A8BF-6E4CF6A47CFB}"/>
              </a:ext>
            </a:extLst>
          </p:cNvPr>
          <p:cNvSpPr txBox="1"/>
          <p:nvPr/>
        </p:nvSpPr>
        <p:spPr>
          <a:xfrm>
            <a:off x="1101588" y="8503061"/>
            <a:ext cx="8592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Os loops são usados para repetir um bloco de código várias vezes. Em Python, os loops ‘</a:t>
            </a:r>
            <a:r>
              <a:rPr lang="pt-BR" sz="2400" dirty="0">
                <a:latin typeface="Lucida Console" panose="020B0609040504020204" pitchFamily="49" charset="0"/>
              </a:rPr>
              <a:t>for</a:t>
            </a:r>
            <a:r>
              <a:rPr lang="pt-BR" sz="2400" dirty="0"/>
              <a:t>’ e ‘</a:t>
            </a:r>
            <a:r>
              <a:rPr lang="pt-BR" sz="2400" dirty="0">
                <a:latin typeface="Lucida Console" panose="020B0609040504020204" pitchFamily="49" charset="0"/>
              </a:rPr>
              <a:t>while</a:t>
            </a:r>
            <a:r>
              <a:rPr lang="pt-BR" sz="2400" dirty="0"/>
              <a:t>’ são os mais comuns.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Laço For: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b="1" dirty="0"/>
              <a:t>	</a:t>
            </a:r>
            <a:r>
              <a:rPr lang="pt-BR" sz="2400" dirty="0"/>
              <a:t>O laço ‘</a:t>
            </a:r>
            <a:r>
              <a:rPr lang="pt-BR" sz="2400" dirty="0">
                <a:latin typeface="Lucida Console" panose="020B0609040504020204" pitchFamily="49" charset="0"/>
              </a:rPr>
              <a:t>for</a:t>
            </a:r>
            <a:r>
              <a:rPr lang="pt-BR" sz="2400" dirty="0"/>
              <a:t>’ é usado para iterar (repetir somando um passo) sobre uma sequência (como uma lista, tupla ou string).</a:t>
            </a:r>
            <a:endParaRPr lang="pt-BR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B618C8-7103-3FB1-F4E7-AC35C3A02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88" y="11713516"/>
            <a:ext cx="8592344" cy="3095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5DADD7-C0C7-F996-DEDF-F2D3633731A9}"/>
              </a:ext>
            </a:extLst>
          </p:cNvPr>
          <p:cNvSpPr txBox="1"/>
          <p:nvPr/>
        </p:nvSpPr>
        <p:spPr>
          <a:xfrm>
            <a:off x="1048941" y="6021693"/>
            <a:ext cx="859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Aqui, o código verifica se o número é par ou ímpar e imprime a mensagem correspondente.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1B8FBD-F398-5DBF-5518-215EB5687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418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5. Estruturas de Controle de Fluxo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D5849-D23A-BC08-A8BF-6E4CF6A47CFB}"/>
              </a:ext>
            </a:extLst>
          </p:cNvPr>
          <p:cNvSpPr txBox="1"/>
          <p:nvPr/>
        </p:nvSpPr>
        <p:spPr>
          <a:xfrm>
            <a:off x="1046956" y="2616682"/>
            <a:ext cx="859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Laço While: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b="1" dirty="0"/>
              <a:t>	</a:t>
            </a:r>
            <a:r>
              <a:rPr lang="pt-BR" sz="2400" dirty="0"/>
              <a:t>O laço ‘</a:t>
            </a:r>
            <a:r>
              <a:rPr lang="pt-BR" sz="2400" dirty="0">
                <a:latin typeface="Lucida Console" panose="020B0609040504020204" pitchFamily="49" charset="0"/>
              </a:rPr>
              <a:t>while</a:t>
            </a:r>
            <a:r>
              <a:rPr lang="pt-BR" sz="2400" dirty="0"/>
              <a:t>’ continua repetindo um bloco de código enquanto uma condição for verdadeira.</a:t>
            </a:r>
            <a:endParaRPr lang="pt-BR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ECFC6-7A74-8967-3DB4-E43C7735D30F}"/>
              </a:ext>
            </a:extLst>
          </p:cNvPr>
          <p:cNvSpPr txBox="1"/>
          <p:nvPr/>
        </p:nvSpPr>
        <p:spPr>
          <a:xfrm>
            <a:off x="1139292" y="10265615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5.3. Controle de Loop (break, continue e pass)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B281D-4D1F-0FB5-728D-E7B22F5FD6BD}"/>
              </a:ext>
            </a:extLst>
          </p:cNvPr>
          <p:cNvSpPr txBox="1"/>
          <p:nvPr/>
        </p:nvSpPr>
        <p:spPr>
          <a:xfrm>
            <a:off x="1139292" y="11383188"/>
            <a:ext cx="85923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	</a:t>
            </a:r>
            <a:r>
              <a:rPr lang="pt-BR" sz="2400" dirty="0"/>
              <a:t>Às vezes, é necessário ajustar o comportamento dos loops. As palavras-chave ‘</a:t>
            </a:r>
            <a:r>
              <a:rPr lang="pt-BR" sz="2400" dirty="0">
                <a:latin typeface="Lucida Console" panose="020B0609040504020204" pitchFamily="49" charset="0"/>
              </a:rPr>
              <a:t>break</a:t>
            </a:r>
            <a:r>
              <a:rPr lang="pt-BR" sz="2400" dirty="0"/>
              <a:t>’, ‘</a:t>
            </a:r>
            <a:r>
              <a:rPr lang="pt-BR" sz="2400" dirty="0">
                <a:latin typeface="Lucida Console" panose="020B0609040504020204" pitchFamily="49" charset="0"/>
              </a:rPr>
              <a:t>continue</a:t>
            </a:r>
            <a:r>
              <a:rPr lang="pt-BR" sz="2400" dirty="0"/>
              <a:t>’ e ‘</a:t>
            </a:r>
            <a:r>
              <a:rPr lang="pt-BR" sz="2400" dirty="0">
                <a:latin typeface="Lucida Console" panose="020B0609040504020204" pitchFamily="49" charset="0"/>
              </a:rPr>
              <a:t>pass</a:t>
            </a:r>
            <a:r>
              <a:rPr lang="pt-BR" sz="2400" dirty="0"/>
              <a:t>’ nos ajudam nessa tarefa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b="1" dirty="0"/>
              <a:t>Break: Interrompendo o Loop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b="1" dirty="0"/>
              <a:t>	</a:t>
            </a:r>
            <a:r>
              <a:rPr lang="pt-BR" sz="2400" dirty="0"/>
              <a:t>O ‘</a:t>
            </a:r>
            <a:r>
              <a:rPr lang="pt-BR" sz="2400" dirty="0">
                <a:latin typeface="Lucida Console" panose="020B0609040504020204" pitchFamily="49" charset="0"/>
              </a:rPr>
              <a:t>break</a:t>
            </a:r>
            <a:r>
              <a:rPr lang="pt-BR" sz="2400" dirty="0"/>
              <a:t>’ encerra a execução do loop imediatamente após a sua leitura.</a:t>
            </a:r>
            <a:endParaRPr lang="pt-BR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562B7-2C8B-33D8-7A35-888035ED01BD}"/>
              </a:ext>
            </a:extLst>
          </p:cNvPr>
          <p:cNvSpPr txBox="1"/>
          <p:nvPr/>
        </p:nvSpPr>
        <p:spPr>
          <a:xfrm>
            <a:off x="1046956" y="1622219"/>
            <a:ext cx="859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O código anterior imprime cada fruta da lista ‘</a:t>
            </a:r>
            <a:r>
              <a:rPr lang="pt-BR" sz="2400" dirty="0">
                <a:latin typeface="Lucida Console" panose="020B0609040504020204" pitchFamily="49" charset="0"/>
              </a:rPr>
              <a:t>frutas</a:t>
            </a:r>
            <a:r>
              <a:rPr lang="pt-BR" sz="2400" dirty="0"/>
              <a:t>’.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498C2D-F0B4-E189-5DB0-AFF7FFEA6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56" y="4719140"/>
            <a:ext cx="8592344" cy="40634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7F69BA-F3B4-9FFA-36B7-674A657BD2A7}"/>
              </a:ext>
            </a:extLst>
          </p:cNvPr>
          <p:cNvSpPr txBox="1"/>
          <p:nvPr/>
        </p:nvSpPr>
        <p:spPr>
          <a:xfrm>
            <a:off x="1046956" y="9315401"/>
            <a:ext cx="859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Este exemplo imprime o valor do contador de 0 a 4.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A8F7E0-3A88-EB9E-8478-757CF491E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4677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5. Estruturas de Controle de Fluxo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058629-5AF2-4D90-E8D0-0097EB05075A}"/>
              </a:ext>
            </a:extLst>
          </p:cNvPr>
          <p:cNvSpPr txBox="1"/>
          <p:nvPr/>
        </p:nvSpPr>
        <p:spPr>
          <a:xfrm>
            <a:off x="1068662" y="8281134"/>
            <a:ext cx="859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Continue: Pulando uma Iteração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b="1" dirty="0"/>
              <a:t>	</a:t>
            </a:r>
            <a:r>
              <a:rPr lang="pt-BR" sz="2400" dirty="0"/>
              <a:t>O ‘</a:t>
            </a:r>
            <a:r>
              <a:rPr lang="pt-BR" sz="2400" dirty="0">
                <a:latin typeface="Lucida Console" panose="020B0609040504020204" pitchFamily="49" charset="0"/>
              </a:rPr>
              <a:t>continue</a:t>
            </a:r>
            <a:r>
              <a:rPr lang="pt-BR" sz="2400" dirty="0"/>
              <a:t>’ pula a iteração atual e continua com a próxima.</a:t>
            </a:r>
            <a:endParaRPr lang="pt-BR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5BA7D6-367D-36BC-4BC4-B1331B6B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62" y="10413036"/>
            <a:ext cx="8575553" cy="35186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C5C6AC-C02A-EF9F-8C1F-D15A3FD28B93}"/>
              </a:ext>
            </a:extLst>
          </p:cNvPr>
          <p:cNvSpPr txBox="1"/>
          <p:nvPr/>
        </p:nvSpPr>
        <p:spPr>
          <a:xfrm>
            <a:off x="1068662" y="6887895"/>
            <a:ext cx="859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O código anterior imprime números de 0 a 4 e depois sai do loop quando ‘</a:t>
            </a:r>
            <a:r>
              <a:rPr lang="pt-BR" sz="2400" dirty="0">
                <a:latin typeface="Lucida Console" panose="020B0609040504020204" pitchFamily="49" charset="0"/>
              </a:rPr>
              <a:t>i</a:t>
            </a:r>
            <a:r>
              <a:rPr lang="pt-BR" sz="2400" dirty="0"/>
              <a:t>’ for igual a 5.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645968-4535-C680-B46E-01C150DD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56" y="1651663"/>
            <a:ext cx="8572897" cy="4673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0BCFC6-96E3-5EBA-6E26-59DFF3B5E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4296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5. Estruturas de Controle de Fluxo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13066-6714-C50C-CB6C-DA094F7B577E}"/>
              </a:ext>
            </a:extLst>
          </p:cNvPr>
          <p:cNvSpPr txBox="1"/>
          <p:nvPr/>
        </p:nvSpPr>
        <p:spPr>
          <a:xfrm>
            <a:off x="1046956" y="2779718"/>
            <a:ext cx="859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Pass: Placeholder para Código Futuro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b="1" dirty="0"/>
              <a:t>	</a:t>
            </a:r>
            <a:r>
              <a:rPr lang="pt-BR" sz="2400" dirty="0"/>
              <a:t>O ‘</a:t>
            </a:r>
            <a:r>
              <a:rPr lang="pt-BR" sz="2400" dirty="0">
                <a:latin typeface="Lucida Console" panose="020B0609040504020204" pitchFamily="49" charset="0"/>
              </a:rPr>
              <a:t>pass</a:t>
            </a:r>
            <a:r>
              <a:rPr lang="pt-BR" sz="2400" dirty="0"/>
              <a:t>’ é usado como um placeholder em loops, funções, ou condicionais onde o código ainda não foi escrito.</a:t>
            </a:r>
            <a:endParaRPr lang="pt-BR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1292D-A4FD-40EA-2142-FC62067EC8FC}"/>
              </a:ext>
            </a:extLst>
          </p:cNvPr>
          <p:cNvSpPr txBox="1"/>
          <p:nvPr/>
        </p:nvSpPr>
        <p:spPr>
          <a:xfrm>
            <a:off x="1048941" y="1519071"/>
            <a:ext cx="859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O código anterior imprime apenas números ímpares de 0 a 9.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8AC59A-3E72-865E-F860-5320F99ED8EE}"/>
              </a:ext>
            </a:extLst>
          </p:cNvPr>
          <p:cNvSpPr txBox="1"/>
          <p:nvPr/>
        </p:nvSpPr>
        <p:spPr>
          <a:xfrm>
            <a:off x="1048941" y="8710405"/>
            <a:ext cx="859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Neste exemplo, ‘pass’ é usado para interromper o fluxo quando ‘</a:t>
            </a:r>
            <a:r>
              <a:rPr lang="pt-BR" sz="2400" dirty="0">
                <a:latin typeface="Lucida Console" panose="020B0609040504020204" pitchFamily="49" charset="0"/>
              </a:rPr>
              <a:t>i</a:t>
            </a:r>
            <a:r>
              <a:rPr lang="pt-BR" sz="2400" dirty="0"/>
              <a:t>’ é 3, mas o código continua para as outras iterações.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4939B8-0711-3572-39F2-3DFCE1DA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56" y="4779028"/>
            <a:ext cx="8592344" cy="35017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943391-2479-773F-E7DD-86C47874408A}"/>
              </a:ext>
            </a:extLst>
          </p:cNvPr>
          <p:cNvSpPr txBox="1"/>
          <p:nvPr/>
        </p:nvSpPr>
        <p:spPr>
          <a:xfrm>
            <a:off x="1085453" y="9971052"/>
            <a:ext cx="8592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Neste capítulo, abordamos as estruturas de controle de fluxo em Python, incluindo condicionais, loops (laços) e comandos de controle de loop. Essas ferramentas nos permitem controlar o fluxo da execução de nosso programa de maneira flexível e eficiente. </a:t>
            </a:r>
          </a:p>
          <a:p>
            <a:pPr algn="just"/>
            <a:r>
              <a:rPr lang="pt-BR" sz="2400" dirty="0"/>
              <a:t>	No próximo capítulo, exploraremos as funções em Python, que nos ajudam a modularizar e reutilizar o código.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E0CC32-31E4-4729-AAA9-68A7D1E9125D}"/>
              </a:ext>
            </a:extLst>
          </p:cNvPr>
          <p:cNvSpPr/>
          <p:nvPr/>
        </p:nvSpPr>
        <p:spPr>
          <a:xfrm>
            <a:off x="939277" y="13078358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A63104-6A4A-250C-E1E2-5D0301352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2455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8D784A-795C-68FB-5CC3-5A2F3D442FA8}"/>
              </a:ext>
            </a:extLst>
          </p:cNvPr>
          <p:cNvSpPr/>
          <p:nvPr/>
        </p:nvSpPr>
        <p:spPr>
          <a:xfrm>
            <a:off x="0" y="0"/>
            <a:ext cx="10691813" cy="15119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36F07-1AD6-5A3E-1FD1-B965FD99792E}"/>
              </a:ext>
            </a:extLst>
          </p:cNvPr>
          <p:cNvSpPr txBox="1"/>
          <p:nvPr/>
        </p:nvSpPr>
        <p:spPr>
          <a:xfrm>
            <a:off x="0" y="8302049"/>
            <a:ext cx="1069181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Funções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074B8-F649-74C9-3C1A-A62434012268}"/>
              </a:ext>
            </a:extLst>
          </p:cNvPr>
          <p:cNvSpPr txBox="1"/>
          <p:nvPr/>
        </p:nvSpPr>
        <p:spPr>
          <a:xfrm>
            <a:off x="1285534" y="257651"/>
            <a:ext cx="8120742" cy="77867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0000" dirty="0">
                <a:ln w="101600">
                  <a:solidFill>
                    <a:schemeClr val="accent4"/>
                  </a:solidFill>
                </a:ln>
                <a:noFill/>
                <a:effectLst/>
                <a:latin typeface="Impact" panose="020B0806030902050204" pitchFamily="34" charset="0"/>
              </a:rPr>
              <a:t>06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CAC1C-1ED4-8298-45F2-D42452A7E8C0}"/>
              </a:ext>
            </a:extLst>
          </p:cNvPr>
          <p:cNvSpPr/>
          <p:nvPr/>
        </p:nvSpPr>
        <p:spPr>
          <a:xfrm>
            <a:off x="892627" y="9732391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94A7D-DF84-182B-484D-BDB0DC9E4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423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85453" y="2324691"/>
            <a:ext cx="85923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Funções são blocos de código reutilizáveis que executam uma tarefa específica. Elas ajudam a organizar e modularizar o código, tornando-o mais legível e fácil de manter.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Definindo uma função: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b="1" dirty="0"/>
              <a:t>	</a:t>
            </a:r>
            <a:r>
              <a:rPr lang="pt-BR" sz="2400" dirty="0"/>
              <a:t>Usamos a palavra-chave ‘</a:t>
            </a:r>
            <a:r>
              <a:rPr lang="pt-BR" sz="2400" dirty="0">
                <a:latin typeface="Lucida Console" panose="020B0609040504020204" pitchFamily="49" charset="0"/>
              </a:rPr>
              <a:t>def</a:t>
            </a:r>
            <a:r>
              <a:rPr lang="pt-BR" sz="2400" dirty="0"/>
              <a:t>’ para definir uma função. Ela é seguida pelo nome da função e parênteses, terminando com dois pontos. O corpo da função deve ser indentado.</a:t>
            </a:r>
            <a:endParaRPr lang="pt-B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6162" y="147616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6.1. Definindo Funções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6. Funções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78626-9C9E-7F00-E7EE-6E3B525D1E1A}"/>
              </a:ext>
            </a:extLst>
          </p:cNvPr>
          <p:cNvSpPr txBox="1"/>
          <p:nvPr/>
        </p:nvSpPr>
        <p:spPr>
          <a:xfrm>
            <a:off x="1098614" y="10854287"/>
            <a:ext cx="859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Neste exemplo, a função ‘</a:t>
            </a:r>
            <a:r>
              <a:rPr lang="pt-BR" sz="2400" dirty="0">
                <a:latin typeface="Lucida Console" panose="020B0609040504020204" pitchFamily="49" charset="0"/>
              </a:rPr>
              <a:t>saudacao</a:t>
            </a:r>
            <a:r>
              <a:rPr lang="pt-BR" sz="2400" dirty="0"/>
              <a:t>’ exibe o texto "Olá, Mundo!" quando chamada.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47BF4-1D40-5571-7175-77BC5E430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53" y="6129118"/>
            <a:ext cx="8605505" cy="4264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2BB206-6497-3249-2254-40F653247477}"/>
              </a:ext>
            </a:extLst>
          </p:cNvPr>
          <p:cNvSpPr txBox="1"/>
          <p:nvPr/>
        </p:nvSpPr>
        <p:spPr>
          <a:xfrm>
            <a:off x="1046162" y="12145610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6.2. Parâmetros e Argumentos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1E136-E2F0-4FBE-4F47-1E9B5B61E3D3}"/>
              </a:ext>
            </a:extLst>
          </p:cNvPr>
          <p:cNvSpPr txBox="1"/>
          <p:nvPr/>
        </p:nvSpPr>
        <p:spPr>
          <a:xfrm>
            <a:off x="1046162" y="13190711"/>
            <a:ext cx="8592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Parâmetros são variáveis listadas na definição da função, enquanto argumentos são os valores passados para a função quando ela é chamada.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E1829-AF00-9349-9D0F-17DB3EE1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944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6. Funções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1E136-E2F0-4FBE-4F47-1E9B5B61E3D3}"/>
              </a:ext>
            </a:extLst>
          </p:cNvPr>
          <p:cNvSpPr txBox="1"/>
          <p:nvPr/>
        </p:nvSpPr>
        <p:spPr>
          <a:xfrm>
            <a:off x="1048941" y="1476168"/>
            <a:ext cx="859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Em ambos os casos, isso é feito entre os parênteses que seguem o nome da função.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4995DB-5A64-5589-0482-CDEEEDC4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41" y="2693912"/>
            <a:ext cx="8592344" cy="36708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3FF014-A450-EF85-FA5F-FE8BD22FD748}"/>
              </a:ext>
            </a:extLst>
          </p:cNvPr>
          <p:cNvSpPr txBox="1"/>
          <p:nvPr/>
        </p:nvSpPr>
        <p:spPr>
          <a:xfrm>
            <a:off x="1046956" y="6751490"/>
            <a:ext cx="859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Parâmetros Padrão: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dirty="0"/>
              <a:t>	É possível definir valores padrão para os parâmetros de uma função, tornando-os opcionais.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E16F3CE-9C9E-FF02-C4DD-ABAC11583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56" y="8707897"/>
            <a:ext cx="8592344" cy="33160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537841-E5B1-7A31-55C0-F8660B085038}"/>
              </a:ext>
            </a:extLst>
          </p:cNvPr>
          <p:cNvSpPr txBox="1"/>
          <p:nvPr/>
        </p:nvSpPr>
        <p:spPr>
          <a:xfrm>
            <a:off x="1046956" y="12410729"/>
            <a:ext cx="8592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Argumentos Nomeados: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dirty="0"/>
              <a:t>	Podemos ainda passar argumentos usando o nome do parâmetro, substituindo seu comportamento padrão que define o valor dos parâmetros pela posição (ordem) dos argumentos.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0800C3-9596-1789-97ED-4CAE0CAA8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232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6. Funções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ACE5F-A576-F6D2-CE4F-689FE53B6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53" y="1514268"/>
            <a:ext cx="8592344" cy="27658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2D949F-60F0-F5CF-5CE6-D51C0F94D074}"/>
              </a:ext>
            </a:extLst>
          </p:cNvPr>
          <p:cNvSpPr txBox="1"/>
          <p:nvPr/>
        </p:nvSpPr>
        <p:spPr>
          <a:xfrm>
            <a:off x="1046956" y="4704951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6.3. Retorno de Valores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706F9-2E86-BFE6-5914-B78CFF5C9A11}"/>
              </a:ext>
            </a:extLst>
          </p:cNvPr>
          <p:cNvSpPr txBox="1"/>
          <p:nvPr/>
        </p:nvSpPr>
        <p:spPr>
          <a:xfrm>
            <a:off x="1085453" y="5714573"/>
            <a:ext cx="859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Uma função pode ou não retornar valores. Para fazê-lo, utilizamos a palavra-chave ‘</a:t>
            </a:r>
            <a:r>
              <a:rPr lang="pt-BR" sz="2400" dirty="0">
                <a:latin typeface="Lucida Console" panose="020B0609040504020204" pitchFamily="49" charset="0"/>
              </a:rPr>
              <a:t>return</a:t>
            </a:r>
            <a:r>
              <a:rPr lang="pt-BR" sz="2400" dirty="0"/>
              <a:t>’. Isso permite que, através de sua chamada, a função envie um resultado para ser utilizado no código.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106B00-71F3-C1AB-56D9-94636BD7C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53" y="7709080"/>
            <a:ext cx="8553847" cy="3495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1A344-AB30-9689-6287-059D7174D8E5}"/>
              </a:ext>
            </a:extLst>
          </p:cNvPr>
          <p:cNvSpPr txBox="1"/>
          <p:nvPr/>
        </p:nvSpPr>
        <p:spPr>
          <a:xfrm>
            <a:off x="1046956" y="11629712"/>
            <a:ext cx="859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Retornando Múltiplos Valores: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dirty="0"/>
              <a:t>	As funções podem retornar múltiplos valores na forma de tuplas.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069C10-2F1C-23A8-61B0-11E059E8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9378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6. Funções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A7D1C0-FAAE-8CEE-FAFA-1E1A24368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53" y="1514268"/>
            <a:ext cx="8592344" cy="3470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C26E62-DE07-81B9-6D83-907D289CC1D9}"/>
              </a:ext>
            </a:extLst>
          </p:cNvPr>
          <p:cNvSpPr txBox="1"/>
          <p:nvPr/>
        </p:nvSpPr>
        <p:spPr>
          <a:xfrm>
            <a:off x="1046956" y="5409970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6.4. Funções Anônimas (lambda)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754348-B453-842B-DA48-9AF9279E9E01}"/>
              </a:ext>
            </a:extLst>
          </p:cNvPr>
          <p:cNvSpPr txBox="1"/>
          <p:nvPr/>
        </p:nvSpPr>
        <p:spPr>
          <a:xfrm>
            <a:off x="1046956" y="6419592"/>
            <a:ext cx="8592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As funções lambda são funções anônimas e pequenas, definidas pela palavra-chave ‘</a:t>
            </a:r>
            <a:r>
              <a:rPr lang="pt-BR" sz="2400" dirty="0">
                <a:latin typeface="Lucida Console" panose="020B0609040504020204" pitchFamily="49" charset="0"/>
              </a:rPr>
              <a:t>lambda</a:t>
            </a:r>
            <a:r>
              <a:rPr lang="pt-BR" sz="2400" dirty="0"/>
              <a:t>’. Elas podem ter múltiplos argumentos, mas apenas uma expressão.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7AE08B-C277-9584-8AE2-260276021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03" y="8044768"/>
            <a:ext cx="8630841" cy="23299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FBE37E-D7B7-FF85-6B61-A4B370F4B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56" y="10799537"/>
            <a:ext cx="8650288" cy="23486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165221-902E-BD5C-46D1-ADEA4E8C8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1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46162" y="2447690"/>
            <a:ext cx="8592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Python é uma linguagem de programação de alto nível, interpretada e de propósito geral. Criada por Guido van Rossum e lançada em 1991, Python ficou conhecida por sua sintaxe clara e legível, o que facilita o aprendizado e a escrita de código. É uma linguagem versátil e que pode ser usada em diversas áreas da programação, desde desenvolvimento web até análise de dados.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6162" y="147616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1.1. O que é Python?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1. Conheçendo o 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A8F40B-C5C2-34DD-7C54-EEEE51C00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07" y="4078766"/>
            <a:ext cx="8585199" cy="48429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7A35FE-B69F-3ECE-A4D2-F2E52B4E0CEC}"/>
              </a:ext>
            </a:extLst>
          </p:cNvPr>
          <p:cNvSpPr txBox="1"/>
          <p:nvPr/>
        </p:nvSpPr>
        <p:spPr>
          <a:xfrm>
            <a:off x="1053307" y="8430000"/>
            <a:ext cx="859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Esse simples comando exibe a mensagem "Olá, Mundo!" na tela, demonstrando como é fácil começar a programar em Python.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BF531B-33A2-4F05-598C-8523A2C29764}"/>
              </a:ext>
            </a:extLst>
          </p:cNvPr>
          <p:cNvSpPr txBox="1"/>
          <p:nvPr/>
        </p:nvSpPr>
        <p:spPr>
          <a:xfrm>
            <a:off x="1053307" y="9781873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1.2. Por que aprender Python?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FD638E-AE63-0DF9-0EA5-C63FC262379C}"/>
              </a:ext>
            </a:extLst>
          </p:cNvPr>
          <p:cNvSpPr txBox="1"/>
          <p:nvPr/>
        </p:nvSpPr>
        <p:spPr>
          <a:xfrm>
            <a:off x="1046162" y="10887525"/>
            <a:ext cx="85923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Os motivos são muitos, então listemos apenas alguns dos principais:</a:t>
            </a:r>
          </a:p>
          <a:p>
            <a:pPr algn="just"/>
            <a:endParaRPr lang="pt-BR" sz="2400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Sintaxe Simples</a:t>
            </a:r>
            <a:r>
              <a:rPr lang="pt-BR" sz="2400" dirty="0"/>
              <a:t>: A sintaxe do Python é direta e fácil de entender, o que a torna uma excelente linguagem para iniciantes.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400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Comunidade</a:t>
            </a:r>
            <a:r>
              <a:rPr lang="pt-BR" sz="2400" dirty="0"/>
              <a:t> Ativa: Python possui uma comunidade vasta e ativa, oferecendo suporte, tutoriais e bibliotecas.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FC024-8CB3-CEAD-C64E-3D33C7D4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99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6. Funções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A7D1C0-FAAE-8CEE-FAFA-1E1A24368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53" y="1514268"/>
            <a:ext cx="8592344" cy="3470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754348-B453-842B-DA48-9AF9279E9E01}"/>
              </a:ext>
            </a:extLst>
          </p:cNvPr>
          <p:cNvSpPr txBox="1"/>
          <p:nvPr/>
        </p:nvSpPr>
        <p:spPr>
          <a:xfrm>
            <a:off x="1046956" y="5409970"/>
            <a:ext cx="859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Usando lambda com Funções de Alta Ordem: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dirty="0"/>
              <a:t>	Funções de Alta Ordem são funções que recebem como argumento ou retornam  como valor outras funções.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9EBE1-3111-E91D-D6C1-E44843488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56" y="7404477"/>
            <a:ext cx="8630841" cy="3331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BAA56E-B91B-3E1A-177F-F2D641D7C46E}"/>
              </a:ext>
            </a:extLst>
          </p:cNvPr>
          <p:cNvSpPr txBox="1"/>
          <p:nvPr/>
        </p:nvSpPr>
        <p:spPr>
          <a:xfrm>
            <a:off x="1046956" y="11160986"/>
            <a:ext cx="85923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Neste capítulo, abordamos alguns aspectos básicos sobre funções, como defini-las, usar parâmetros, retornar valores e criar funções anônimas lambda. Funções são uma parte essencial da programação em Python, no permitindo escrever códigos modulares e reutilizáveis.</a:t>
            </a:r>
          </a:p>
          <a:p>
            <a:pPr algn="just"/>
            <a:r>
              <a:rPr lang="pt-BR" sz="2400" dirty="0"/>
              <a:t>	</a:t>
            </a:r>
          </a:p>
          <a:p>
            <a:pPr algn="just"/>
            <a:r>
              <a:rPr lang="pt-BR" sz="2400" dirty="0"/>
              <a:t>	No próximo capítulo, exploraremos estruturas de dados em Python, como listas, tuplas, dicionários e conjuntos.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0614B7-F00D-A805-115C-06330DE2847D}"/>
              </a:ext>
            </a:extLst>
          </p:cNvPr>
          <p:cNvSpPr/>
          <p:nvPr/>
        </p:nvSpPr>
        <p:spPr>
          <a:xfrm>
            <a:off x="939277" y="14421112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DF766B-FC4B-2F96-2A2E-1A021FAB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575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8D784A-795C-68FB-5CC3-5A2F3D442FA8}"/>
              </a:ext>
            </a:extLst>
          </p:cNvPr>
          <p:cNvSpPr/>
          <p:nvPr/>
        </p:nvSpPr>
        <p:spPr>
          <a:xfrm>
            <a:off x="0" y="0"/>
            <a:ext cx="10691813" cy="15119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36F07-1AD6-5A3E-1FD1-B965FD99792E}"/>
              </a:ext>
            </a:extLst>
          </p:cNvPr>
          <p:cNvSpPr txBox="1"/>
          <p:nvPr/>
        </p:nvSpPr>
        <p:spPr>
          <a:xfrm>
            <a:off x="0" y="8302049"/>
            <a:ext cx="1069181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Estruturas de Dados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074B8-F649-74C9-3C1A-A62434012268}"/>
              </a:ext>
            </a:extLst>
          </p:cNvPr>
          <p:cNvSpPr txBox="1"/>
          <p:nvPr/>
        </p:nvSpPr>
        <p:spPr>
          <a:xfrm>
            <a:off x="892628" y="273508"/>
            <a:ext cx="8120742" cy="77867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0000" dirty="0">
                <a:ln w="101600">
                  <a:solidFill>
                    <a:schemeClr val="accent4"/>
                  </a:solidFill>
                </a:ln>
                <a:noFill/>
                <a:effectLst/>
                <a:latin typeface="Impact" panose="020B0806030902050204" pitchFamily="34" charset="0"/>
              </a:rPr>
              <a:t>07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CAC1C-1ED4-8298-45F2-D42452A7E8C0}"/>
              </a:ext>
            </a:extLst>
          </p:cNvPr>
          <p:cNvSpPr/>
          <p:nvPr/>
        </p:nvSpPr>
        <p:spPr>
          <a:xfrm>
            <a:off x="892627" y="9732391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CF69F-6901-BB5B-999F-C0AEB71B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728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85453" y="2324691"/>
            <a:ext cx="8592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Listas são coleções ordenadas de itens que podem ser modificadas. Elas são definidas usando colchetes ‘</a:t>
            </a:r>
            <a:r>
              <a:rPr lang="pt-BR" sz="2400" dirty="0">
                <a:latin typeface="Lucida Console" panose="020B0609040504020204" pitchFamily="49" charset="0"/>
              </a:rPr>
              <a:t>[]</a:t>
            </a:r>
            <a:r>
              <a:rPr lang="pt-BR" sz="2400" dirty="0"/>
              <a:t>’ e podem conter elementos de diferentes tipos.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Criando e Acessando Listas: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6162" y="147616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7.1. Listas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7. Estruturas de Dados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1715A5-44F4-BE12-C61B-BF90F6720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61" y="4659305"/>
            <a:ext cx="8592345" cy="4417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46C110-0E34-8D73-BFFB-EC9218BDDD00}"/>
              </a:ext>
            </a:extLst>
          </p:cNvPr>
          <p:cNvSpPr txBox="1"/>
          <p:nvPr/>
        </p:nvSpPr>
        <p:spPr>
          <a:xfrm>
            <a:off x="939277" y="9472461"/>
            <a:ext cx="859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Métodos Úteis para Listas: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E81B28-CC7C-5A79-7836-50A851D76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142" y="10329748"/>
            <a:ext cx="8597363" cy="368169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2A92E-146A-C080-9F3B-9B273D11B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0554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85453" y="2324691"/>
            <a:ext cx="859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Tuplas são similares a listas, mas imutáveis. Elas são definidas usando parênteses ‘</a:t>
            </a:r>
            <a:r>
              <a:rPr lang="pt-BR" sz="2400" dirty="0">
                <a:latin typeface="Lucida Console" panose="020B0609040504020204" pitchFamily="49" charset="0"/>
              </a:rPr>
              <a:t>()</a:t>
            </a:r>
            <a:r>
              <a:rPr lang="pt-BR" sz="2400" dirty="0"/>
              <a:t>’.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Criando e Acessando Tuplas: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6162" y="147616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7.2. Tuplas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7. Estruturas de Dados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46C110-0E34-8D73-BFFB-EC9218BDDD00}"/>
              </a:ext>
            </a:extLst>
          </p:cNvPr>
          <p:cNvSpPr txBox="1"/>
          <p:nvPr/>
        </p:nvSpPr>
        <p:spPr>
          <a:xfrm>
            <a:off x="1041142" y="7742898"/>
            <a:ext cx="8592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Usos Comuns de Tuplas: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b="1" dirty="0"/>
              <a:t>	</a:t>
            </a:r>
            <a:r>
              <a:rPr lang="pt-BR" sz="2400" dirty="0"/>
              <a:t>Tuplas são frequentemente usadas para armazenar dados heterogêneos (de tipos diferentes) e como chaves em dicionários (entenderemos melhor este conceiro mais adiante).</a:t>
            </a:r>
            <a:endParaRPr lang="pt-BR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16496B-EFD8-9654-A229-631A22257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31" y="4289973"/>
            <a:ext cx="8636655" cy="30573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2ACACA-FB68-DCC1-9426-F3E225468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78" y="10077512"/>
            <a:ext cx="8636655" cy="411010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DE88E-5B53-443E-D817-6E1AFCE0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5871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85453" y="2324691"/>
            <a:ext cx="8592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Dicionários armazenam pares de chave-valor, semelhante aos Objetos em outras linguagens, como JavaScript, e são definidos usando chaves ‘</a:t>
            </a:r>
            <a:r>
              <a:rPr lang="pt-BR" sz="2400" dirty="0">
                <a:latin typeface="Lucida Console" panose="020B0609040504020204" pitchFamily="49" charset="0"/>
              </a:rPr>
              <a:t>{}</a:t>
            </a:r>
            <a:r>
              <a:rPr lang="pt-BR" sz="2400" dirty="0"/>
              <a:t>’.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Criando e Acessando Dicionários: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6162" y="147616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7.3. Dicionários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7. Estruturas de Dados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46C110-0E34-8D73-BFFB-EC9218BDDD00}"/>
              </a:ext>
            </a:extLst>
          </p:cNvPr>
          <p:cNvSpPr txBox="1"/>
          <p:nvPr/>
        </p:nvSpPr>
        <p:spPr>
          <a:xfrm>
            <a:off x="1065807" y="8822110"/>
            <a:ext cx="859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Métodos Úteis para Dicionários: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25D0E-2C67-4C97-05BB-8489FE9F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16" y="4527431"/>
            <a:ext cx="8631635" cy="4030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0CA89F-9E68-1224-C2A0-E2F244B2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07" y="9547523"/>
            <a:ext cx="8611989" cy="265937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3225C9-B0E8-97BD-80E0-5A01C3E7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566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85453" y="2324691"/>
            <a:ext cx="859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Conjuntos são coleções de itens únicos e desordenados. Eles são definidos usando chaves ‘</a:t>
            </a:r>
            <a:r>
              <a:rPr lang="pt-BR" sz="2400" dirty="0">
                <a:latin typeface="Lucida Console" panose="020B0609040504020204" pitchFamily="49" charset="0"/>
              </a:rPr>
              <a:t>{}</a:t>
            </a:r>
            <a:r>
              <a:rPr lang="pt-BR" sz="2400" dirty="0"/>
              <a:t>’ ou a função ‘</a:t>
            </a:r>
            <a:r>
              <a:rPr lang="pt-BR" sz="2400" dirty="0">
                <a:latin typeface="Lucida Console" panose="020B0609040504020204" pitchFamily="49" charset="0"/>
              </a:rPr>
              <a:t>set()</a:t>
            </a:r>
            <a:r>
              <a:rPr lang="pt-BR" sz="2400" dirty="0"/>
              <a:t>’.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Criando e Usando Conjuntos: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6162" y="147616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7.4. Conjuntos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7. Estruturas de Dados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46C110-0E34-8D73-BFFB-EC9218BDDD00}"/>
              </a:ext>
            </a:extLst>
          </p:cNvPr>
          <p:cNvSpPr txBox="1"/>
          <p:nvPr/>
        </p:nvSpPr>
        <p:spPr>
          <a:xfrm>
            <a:off x="1046162" y="7746658"/>
            <a:ext cx="859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Operações com Conjuntos: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b="1" dirty="0"/>
              <a:t>	</a:t>
            </a:r>
            <a:r>
              <a:rPr lang="pt-BR" sz="2400" dirty="0"/>
              <a:t>Conjuntos suportam operações matemáticas como união, interseção e diferença.</a:t>
            </a:r>
            <a:endParaRPr lang="pt-BR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E1C87F-F7C0-43A4-A676-5E0CF984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94" y="4158099"/>
            <a:ext cx="8635121" cy="3214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990784-7CDD-9556-78A5-1D6D033A2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94" y="9690283"/>
            <a:ext cx="8581712" cy="320286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886D3-60F7-5830-22E9-B2781498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921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7. Estruturas de Dados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C79860-1EDC-D44D-34BB-C747B2739D25}"/>
              </a:ext>
            </a:extLst>
          </p:cNvPr>
          <p:cNvSpPr txBox="1"/>
          <p:nvPr/>
        </p:nvSpPr>
        <p:spPr>
          <a:xfrm>
            <a:off x="1046162" y="1476168"/>
            <a:ext cx="85923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Neste capítulo, exploramos as principais estruturas de dados em Python: Listas, Tuplas, Dicionários e Conjuntos. Cada uma dessas estruturas tem suas características e usos específicos, permitindo que armazenemos e manipulemos dados de maneira eficiente.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	No próximo capítulo, abordaremos a manipulação de Strings e como trabalhar com texto em Python.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09E03-DF17-B27A-D371-5D8CEB137A40}"/>
              </a:ext>
            </a:extLst>
          </p:cNvPr>
          <p:cNvSpPr/>
          <p:nvPr/>
        </p:nvSpPr>
        <p:spPr>
          <a:xfrm>
            <a:off x="928346" y="4909903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5EE280-5A8C-55D7-9FC0-34F363254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0699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8D784A-795C-68FB-5CC3-5A2F3D442FA8}"/>
              </a:ext>
            </a:extLst>
          </p:cNvPr>
          <p:cNvSpPr/>
          <p:nvPr/>
        </p:nvSpPr>
        <p:spPr>
          <a:xfrm>
            <a:off x="0" y="0"/>
            <a:ext cx="10691813" cy="15119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36F07-1AD6-5A3E-1FD1-B965FD99792E}"/>
              </a:ext>
            </a:extLst>
          </p:cNvPr>
          <p:cNvSpPr txBox="1"/>
          <p:nvPr/>
        </p:nvSpPr>
        <p:spPr>
          <a:xfrm>
            <a:off x="0" y="8302049"/>
            <a:ext cx="1069181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Manipulação de Strings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074B8-F649-74C9-3C1A-A62434012268}"/>
              </a:ext>
            </a:extLst>
          </p:cNvPr>
          <p:cNvSpPr txBox="1"/>
          <p:nvPr/>
        </p:nvSpPr>
        <p:spPr>
          <a:xfrm>
            <a:off x="1284742" y="257651"/>
            <a:ext cx="8120742" cy="77867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0000" dirty="0">
                <a:ln w="101600">
                  <a:solidFill>
                    <a:schemeClr val="accent4"/>
                  </a:solidFill>
                </a:ln>
                <a:noFill/>
                <a:effectLst/>
                <a:latin typeface="Impact" panose="020B0806030902050204" pitchFamily="34" charset="0"/>
              </a:rPr>
              <a:t>08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CAC1C-1ED4-8298-45F2-D42452A7E8C0}"/>
              </a:ext>
            </a:extLst>
          </p:cNvPr>
          <p:cNvSpPr/>
          <p:nvPr/>
        </p:nvSpPr>
        <p:spPr>
          <a:xfrm>
            <a:off x="892627" y="9732391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3480E-F0F3-74C5-25FB-8E28D3EA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7486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85453" y="2324691"/>
            <a:ext cx="8592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Strings são sequências de caracteres usadas para armazenar e manipular texto. Elas são definidas usando aspas simples (‘</a:t>
            </a:r>
            <a:r>
              <a:rPr lang="pt-BR" sz="2400" dirty="0">
                <a:latin typeface="Lucida Console" panose="020B0609040504020204" pitchFamily="49" charset="0"/>
              </a:rPr>
              <a:t>’</a:t>
            </a:r>
            <a:r>
              <a:rPr lang="pt-BR" sz="2400" dirty="0"/>
              <a:t>’) ou duplas (‘</a:t>
            </a:r>
            <a:r>
              <a:rPr lang="pt-BR" sz="2400" dirty="0">
                <a:latin typeface="Lucida Console" panose="020B0609040504020204" pitchFamily="49" charset="0"/>
              </a:rPr>
              <a:t>”</a:t>
            </a:r>
            <a:r>
              <a:rPr lang="pt-BR" sz="2400" dirty="0"/>
              <a:t>’).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Criando Strings: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6162" y="147616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8.1. Criação e Manipulação de Strings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8. Manipulação de Strings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46C110-0E34-8D73-BFFB-EC9218BDDD00}"/>
              </a:ext>
            </a:extLst>
          </p:cNvPr>
          <p:cNvSpPr txBox="1"/>
          <p:nvPr/>
        </p:nvSpPr>
        <p:spPr>
          <a:xfrm>
            <a:off x="1041142" y="8044813"/>
            <a:ext cx="859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Manipulando Strings: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B25454-BF9B-EC1B-1ACC-755E1D954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33" y="4527431"/>
            <a:ext cx="8592345" cy="3253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AE80CB-7FFB-2BE8-A14D-AC493DD8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33" y="8770226"/>
            <a:ext cx="8583753" cy="27856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CC4D03-8D46-0A04-13D8-DA599031F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142" y="11819645"/>
            <a:ext cx="8636655" cy="231397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60A6C-2824-37CB-BFDF-715C1D09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63378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8. Manipulação de Strings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BEC881-D1BA-E2DD-FD1D-CEF17950D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56" y="1457118"/>
            <a:ext cx="8592344" cy="5469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B2A9EC-52D1-FB87-1E79-F7EECD9DD168}"/>
              </a:ext>
            </a:extLst>
          </p:cNvPr>
          <p:cNvSpPr txBox="1"/>
          <p:nvPr/>
        </p:nvSpPr>
        <p:spPr>
          <a:xfrm>
            <a:off x="1046956" y="7294140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8.2. Métodos Comuns de Strings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7C5559-8A44-E91E-12B3-F730152C2AC8}"/>
              </a:ext>
            </a:extLst>
          </p:cNvPr>
          <p:cNvSpPr txBox="1"/>
          <p:nvPr/>
        </p:nvSpPr>
        <p:spPr>
          <a:xfrm>
            <a:off x="1046956" y="8246612"/>
            <a:ext cx="8592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O Python nos oferece diversos métodos embutidos para manipular strings de maneira eficiente. Vejamos, na próxima página, alguns exemplos.</a:t>
            </a:r>
            <a:endParaRPr lang="pt-BR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47535D-BED0-93B5-8037-33A5F29D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01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53307" y="1431144"/>
            <a:ext cx="859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3. Versatilidade</a:t>
            </a:r>
            <a:r>
              <a:rPr lang="pt-BR" sz="2400" dirty="0"/>
              <a:t>: Com Python, você pode desenvolver sites, automações, análise de dados, inteligência artificial e muito mais.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1. Conheçendo o 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7C3DA6-76FF-8B15-28F5-89DDA3FE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62" y="1846642"/>
            <a:ext cx="8585993" cy="48329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FEA009-118B-53BA-D95F-02AE96723470}"/>
              </a:ext>
            </a:extLst>
          </p:cNvPr>
          <p:cNvSpPr txBox="1"/>
          <p:nvPr/>
        </p:nvSpPr>
        <p:spPr>
          <a:xfrm>
            <a:off x="1059658" y="6245059"/>
            <a:ext cx="8592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Este script renomeia todos os arquivos no diretório atual para letras minúsculas, mostrando a facilidade de automação com Python.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C6E032-DFEB-694A-6FFF-702646389D64}"/>
              </a:ext>
            </a:extLst>
          </p:cNvPr>
          <p:cNvSpPr txBox="1"/>
          <p:nvPr/>
        </p:nvSpPr>
        <p:spPr>
          <a:xfrm>
            <a:off x="1059658" y="7854937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1.3. Aplicações do Python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111326-B065-8663-D65C-4D2C7F615D5F}"/>
              </a:ext>
            </a:extLst>
          </p:cNvPr>
          <p:cNvSpPr txBox="1"/>
          <p:nvPr/>
        </p:nvSpPr>
        <p:spPr>
          <a:xfrm>
            <a:off x="1059658" y="8849261"/>
            <a:ext cx="85923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Vejamos um pouco sobre como e onde aplicar a linguagem:</a:t>
            </a:r>
          </a:p>
          <a:p>
            <a:pPr algn="just"/>
            <a:endParaRPr lang="pt-BR" sz="2400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Desenvolvimento Web</a:t>
            </a:r>
            <a:r>
              <a:rPr lang="pt-BR" sz="2400" dirty="0"/>
              <a:t>: Frameworks como Django e Flask facilitam a criação de sites robustos.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400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Ciência de Dados</a:t>
            </a:r>
            <a:r>
              <a:rPr lang="pt-BR" sz="2400" dirty="0"/>
              <a:t>: Bibliotecas como Pandas e NumPy são amplamente usadas para análise de dados.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400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Inteligência Artificial</a:t>
            </a:r>
            <a:r>
              <a:rPr lang="pt-BR" sz="2400" dirty="0"/>
              <a:t>: Com TensorFlow e PyTorch, Python é uma das principais linguagens para IA.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400" b="1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Automação de Tarefas</a:t>
            </a:r>
            <a:r>
              <a:rPr lang="pt-BR" sz="2400" dirty="0"/>
              <a:t>: Automação de processos repetitivos em sistemas operacionais.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1AF3A-5982-144E-D02E-2292AC170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819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8. Manipulação de Strings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71564-6302-89AB-31B3-C075D8D49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56" y="1457118"/>
            <a:ext cx="8592344" cy="81848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4E417-911A-7A58-3B14-7F01427F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9950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85453" y="2324691"/>
            <a:ext cx="8592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Formatação de strings é uma maneira de inserir valores de variáveis dentro de uma string de forma mais legível e prática.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Formatação usando f-strings (Recomendado a partir do Python 3.6):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6162" y="147616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8.3. Formatação de Strings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8. Manipulação de Strings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46C110-0E34-8D73-BFFB-EC9218BDDD00}"/>
              </a:ext>
            </a:extLst>
          </p:cNvPr>
          <p:cNvSpPr txBox="1"/>
          <p:nvPr/>
        </p:nvSpPr>
        <p:spPr>
          <a:xfrm>
            <a:off x="1049733" y="6652690"/>
            <a:ext cx="859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Método ‘</a:t>
            </a:r>
            <a:r>
              <a:rPr lang="pt-BR" sz="2400" b="1" dirty="0">
                <a:latin typeface="Lucida Console" panose="020B0609040504020204" pitchFamily="49" charset="0"/>
              </a:rPr>
              <a:t>.format()</a:t>
            </a:r>
            <a:r>
              <a:rPr lang="pt-BR" sz="2400" b="1" dirty="0"/>
              <a:t>’: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4C660D-617E-B8B6-CB19-ACE954BFF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42" y="4527431"/>
            <a:ext cx="8636655" cy="18615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04794A-FE07-7D94-F295-129289E62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33" y="7378104"/>
            <a:ext cx="8588773" cy="18019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8DF95E-249F-325D-43B6-859033C21A6F}"/>
              </a:ext>
            </a:extLst>
          </p:cNvPr>
          <p:cNvSpPr txBox="1"/>
          <p:nvPr/>
        </p:nvSpPr>
        <p:spPr>
          <a:xfrm>
            <a:off x="1041142" y="9443757"/>
            <a:ext cx="859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Formatação Antiga Usando ‘</a:t>
            </a:r>
            <a:r>
              <a:rPr lang="pt-BR" sz="2400" b="1" dirty="0">
                <a:latin typeface="Lucida Console" panose="020B0609040504020204" pitchFamily="49" charset="0"/>
              </a:rPr>
              <a:t>%</a:t>
            </a:r>
            <a:r>
              <a:rPr lang="pt-BR" sz="2400" b="1" dirty="0"/>
              <a:t>’: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F61D3F-EEF3-D79E-2FD8-E63EA53F8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143" y="10164408"/>
            <a:ext cx="8592344" cy="160596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87606-F36C-2732-C212-0FF29E8D6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19012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8. Manipulação de Strings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64916-E617-DC5F-AC02-BB7355B6496F}"/>
              </a:ext>
            </a:extLst>
          </p:cNvPr>
          <p:cNvSpPr txBox="1"/>
          <p:nvPr/>
        </p:nvSpPr>
        <p:spPr>
          <a:xfrm>
            <a:off x="1046162" y="1476168"/>
            <a:ext cx="85923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Neste capítulo, abordamos a criação e manipulação de Strings, métodos comuns para trabalhar com Strings e diferentes maneiras de formatar Strings em Python. Strings são fundamentais para lidar com textos e dados, e o domínio dessas técnicas é essencial para qualquer programador Python.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	No próximo capítulo, veremos como trabalhar com arquivos em Python, incluindo leitura e escrita de dados.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53B49B-1D37-0D5D-153B-56FB34CB33BA}"/>
              </a:ext>
            </a:extLst>
          </p:cNvPr>
          <p:cNvSpPr/>
          <p:nvPr/>
        </p:nvSpPr>
        <p:spPr>
          <a:xfrm>
            <a:off x="939277" y="4909903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EBC8C2-52F3-AB10-B774-E60928AD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5120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8D784A-795C-68FB-5CC3-5A2F3D442FA8}"/>
              </a:ext>
            </a:extLst>
          </p:cNvPr>
          <p:cNvSpPr/>
          <p:nvPr/>
        </p:nvSpPr>
        <p:spPr>
          <a:xfrm>
            <a:off x="0" y="0"/>
            <a:ext cx="10691813" cy="15119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36F07-1AD6-5A3E-1FD1-B965FD99792E}"/>
              </a:ext>
            </a:extLst>
          </p:cNvPr>
          <p:cNvSpPr txBox="1"/>
          <p:nvPr/>
        </p:nvSpPr>
        <p:spPr>
          <a:xfrm>
            <a:off x="0" y="7686496"/>
            <a:ext cx="10691813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Manipulação de 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Arquivos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074B8-F649-74C9-3C1A-A62434012268}"/>
              </a:ext>
            </a:extLst>
          </p:cNvPr>
          <p:cNvSpPr txBox="1"/>
          <p:nvPr/>
        </p:nvSpPr>
        <p:spPr>
          <a:xfrm>
            <a:off x="1285534" y="216358"/>
            <a:ext cx="8120742" cy="77867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0000" dirty="0">
                <a:ln w="101600">
                  <a:solidFill>
                    <a:schemeClr val="accent4"/>
                  </a:solidFill>
                </a:ln>
                <a:noFill/>
                <a:effectLst/>
                <a:latin typeface="Impact" panose="020B0806030902050204" pitchFamily="34" charset="0"/>
              </a:rPr>
              <a:t>09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CAC1C-1ED4-8298-45F2-D42452A7E8C0}"/>
              </a:ext>
            </a:extLst>
          </p:cNvPr>
          <p:cNvSpPr/>
          <p:nvPr/>
        </p:nvSpPr>
        <p:spPr>
          <a:xfrm>
            <a:off x="892627" y="10456291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0A4C3-C71E-6113-7BC5-F46C10438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6528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85453" y="2324691"/>
            <a:ext cx="8592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A leitura de arquivos em Python é realizada com a função ‘</a:t>
            </a:r>
            <a:r>
              <a:rPr lang="pt-BR" sz="2400" dirty="0">
                <a:latin typeface="Lucida Console" panose="020B0609040504020204" pitchFamily="49" charset="0"/>
              </a:rPr>
              <a:t>open()</a:t>
            </a:r>
            <a:r>
              <a:rPr lang="pt-BR" sz="2400" dirty="0"/>
              <a:t>’, que abre um arquivo e retorna um objeto de arquivo. Podemos ler o conteúdo do objeto retornado usando métodos como ‘</a:t>
            </a:r>
            <a:r>
              <a:rPr lang="pt-BR" sz="2400" dirty="0">
                <a:latin typeface="Lucida Console" panose="020B0609040504020204" pitchFamily="49" charset="0"/>
              </a:rPr>
              <a:t>read()</a:t>
            </a:r>
            <a:r>
              <a:rPr lang="pt-BR" sz="2400" dirty="0"/>
              <a:t>’, ‘</a:t>
            </a:r>
            <a:r>
              <a:rPr lang="pt-BR" sz="2400" dirty="0">
                <a:latin typeface="Lucida Console" panose="020B0609040504020204" pitchFamily="49" charset="0"/>
              </a:rPr>
              <a:t>readline()</a:t>
            </a:r>
            <a:r>
              <a:rPr lang="pt-BR" sz="2400" dirty="0"/>
              <a:t>’ e ‘</a:t>
            </a:r>
            <a:r>
              <a:rPr lang="pt-BR" sz="2400" dirty="0">
                <a:latin typeface="Lucida Console" panose="020B0609040504020204" pitchFamily="49" charset="0"/>
              </a:rPr>
              <a:t>readlines()</a:t>
            </a:r>
            <a:r>
              <a:rPr lang="pt-BR" sz="2400" dirty="0"/>
              <a:t>’.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Lendo um Arquivo Inteiro: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6162" y="147616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9.1. Leitura de Arquivos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9. Manipulação de Arquivos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CEAED-0F51-F08A-9882-0AE02F31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42" y="4896763"/>
            <a:ext cx="8635429" cy="2475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3747E5-D565-A8AF-53E8-479B0E34EBF3}"/>
              </a:ext>
            </a:extLst>
          </p:cNvPr>
          <p:cNvSpPr txBox="1"/>
          <p:nvPr/>
        </p:nvSpPr>
        <p:spPr>
          <a:xfrm>
            <a:off x="1041142" y="7747001"/>
            <a:ext cx="859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No exemplo acima, o arquivo ‘</a:t>
            </a:r>
            <a:r>
              <a:rPr lang="pt-BR" sz="2400" dirty="0">
                <a:latin typeface="Lucida Console" panose="020B0609040504020204" pitchFamily="49" charset="0"/>
              </a:rPr>
              <a:t>arquivo.txt</a:t>
            </a:r>
            <a:r>
              <a:rPr lang="pt-BR" sz="2400" dirty="0"/>
              <a:t>’ é aberto no modo de leitura (‘</a:t>
            </a:r>
            <a:r>
              <a:rPr lang="pt-BR" sz="2400" dirty="0">
                <a:latin typeface="Lucida Console" panose="020B0609040504020204" pitchFamily="49" charset="0"/>
              </a:rPr>
              <a:t>’r’</a:t>
            </a:r>
            <a:r>
              <a:rPr lang="pt-BR" sz="2400" dirty="0"/>
              <a:t>’) e seu conteúdo é lido e exibido.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Lendo Linha por Linha: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3882E1-7D7B-E5A8-9ABA-81F10A503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142" y="9687546"/>
            <a:ext cx="8635429" cy="24943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41F20B-2CA9-F584-A33F-7F8C9615000E}"/>
              </a:ext>
            </a:extLst>
          </p:cNvPr>
          <p:cNvSpPr txBox="1"/>
          <p:nvPr/>
        </p:nvSpPr>
        <p:spPr>
          <a:xfrm>
            <a:off x="1041142" y="12552787"/>
            <a:ext cx="8592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Neste exemplo, o arquivo é lido linha por linha usando um loop ‘</a:t>
            </a:r>
            <a:r>
              <a:rPr lang="pt-BR" sz="2400" dirty="0">
                <a:latin typeface="Lucida Console" panose="020B0609040504020204" pitchFamily="49" charset="0"/>
              </a:rPr>
              <a:t>for</a:t>
            </a:r>
            <a:r>
              <a:rPr lang="pt-BR" sz="2400" dirty="0"/>
              <a:t>’, e o método ‘</a:t>
            </a:r>
            <a:r>
              <a:rPr lang="pt-BR" sz="2400" dirty="0">
                <a:latin typeface="Lucida Console" panose="020B0609040504020204" pitchFamily="49" charset="0"/>
              </a:rPr>
              <a:t>strip()</a:t>
            </a:r>
            <a:r>
              <a:rPr lang="pt-BR" sz="2400" dirty="0"/>
              <a:t>’ remove espaços em branco extras no início e no final de cada linha.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725EE9-F876-BB8F-9448-B780AAC2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13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9. Manipulação de Arquivos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41F20B-2CA9-F584-A33F-7F8C9615000E}"/>
              </a:ext>
            </a:extLst>
          </p:cNvPr>
          <p:cNvSpPr txBox="1"/>
          <p:nvPr/>
        </p:nvSpPr>
        <p:spPr>
          <a:xfrm>
            <a:off x="1041142" y="1476168"/>
            <a:ext cx="859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Lendo Linhas em uma Lista: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5EBB7-2DAA-A85E-8D56-5D2BA1BCF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42" y="2324581"/>
            <a:ext cx="8586431" cy="24760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AF8502-AD9D-0E12-48E0-AA7C5326C48D}"/>
              </a:ext>
            </a:extLst>
          </p:cNvPr>
          <p:cNvSpPr txBox="1"/>
          <p:nvPr/>
        </p:nvSpPr>
        <p:spPr>
          <a:xfrm>
            <a:off x="1041142" y="5187349"/>
            <a:ext cx="859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Aqui, todas as linhas do arquivo são lidas e armazenadas em uma lista, onde cada elemento é uma linha do arquivo.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7F1C3-6044-18C8-B486-207973C0A049}"/>
              </a:ext>
            </a:extLst>
          </p:cNvPr>
          <p:cNvSpPr txBox="1"/>
          <p:nvPr/>
        </p:nvSpPr>
        <p:spPr>
          <a:xfrm>
            <a:off x="1035229" y="6405094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9.2. Escrita de Arquivos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9AF6D0-D65B-4E33-94B4-A6478CA43A14}"/>
              </a:ext>
            </a:extLst>
          </p:cNvPr>
          <p:cNvSpPr txBox="1"/>
          <p:nvPr/>
        </p:nvSpPr>
        <p:spPr>
          <a:xfrm>
            <a:off x="1035229" y="7253506"/>
            <a:ext cx="8592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Para escrever em arquivos, utilizamos a função ‘</a:t>
            </a:r>
            <a:r>
              <a:rPr lang="pt-BR" sz="2400" dirty="0">
                <a:latin typeface="Lucida Console" panose="020B0609040504020204" pitchFamily="49" charset="0"/>
              </a:rPr>
              <a:t>open</a:t>
            </a:r>
            <a:r>
              <a:rPr lang="pt-BR" sz="2400" dirty="0"/>
              <a:t>’ com módos de escrita (‘</a:t>
            </a:r>
            <a:r>
              <a:rPr lang="pt-BR" sz="2400" dirty="0">
                <a:latin typeface="Lucida Console" panose="020B0609040504020204" pitchFamily="49" charset="0"/>
              </a:rPr>
              <a:t>’w’</a:t>
            </a:r>
            <a:r>
              <a:rPr lang="pt-BR" sz="2400" dirty="0"/>
              <a:t>‘ para escrever) ou acréscimo (‘</a:t>
            </a:r>
            <a:r>
              <a:rPr lang="pt-BR" sz="2400" dirty="0">
                <a:latin typeface="Lucida Console" panose="020B0609040504020204" pitchFamily="49" charset="0"/>
              </a:rPr>
              <a:t>’a’</a:t>
            </a:r>
            <a:r>
              <a:rPr lang="pt-BR" sz="2400" dirty="0"/>
              <a:t>’ para adicionar ao final). O método ‘</a:t>
            </a:r>
            <a:r>
              <a:rPr lang="pt-BR" sz="2400" dirty="0">
                <a:latin typeface="Lucida Console" panose="020B0609040504020204" pitchFamily="49" charset="0"/>
              </a:rPr>
              <a:t>write()</a:t>
            </a:r>
            <a:r>
              <a:rPr lang="pt-BR" sz="2400" dirty="0"/>
              <a:t>’ é usado para adicionar (do inglês “escrever”) conteúdo ao arquivo.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Escrevendo Texto em um Arquivo: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CA8415-FEFE-E7F1-DFFA-6CAF47130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30" y="9825467"/>
            <a:ext cx="8592344" cy="21866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52D4A4-0E01-7527-CB28-B182C01B96A7}"/>
              </a:ext>
            </a:extLst>
          </p:cNvPr>
          <p:cNvSpPr txBox="1"/>
          <p:nvPr/>
        </p:nvSpPr>
        <p:spPr>
          <a:xfrm>
            <a:off x="1035229" y="12385735"/>
            <a:ext cx="8592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Neste exemplo, um arquivo ‘</a:t>
            </a:r>
            <a:r>
              <a:rPr lang="pt-BR" sz="2400" dirty="0">
                <a:latin typeface="Lucida Console" panose="020B0609040504020204" pitchFamily="49" charset="0"/>
              </a:rPr>
              <a:t>novo_arquivo.txt</a:t>
            </a:r>
            <a:r>
              <a:rPr lang="pt-BR" sz="2400" dirty="0"/>
              <a:t>’ é criado (ou sobrescrito se já existir) e duas linhas de texto são escritas nele.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31BFC-D046-ABE7-DEE7-C7A0B8C7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488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9. Manipulação de Arquivos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41F20B-2CA9-F584-A33F-7F8C9615000E}"/>
              </a:ext>
            </a:extLst>
          </p:cNvPr>
          <p:cNvSpPr txBox="1"/>
          <p:nvPr/>
        </p:nvSpPr>
        <p:spPr>
          <a:xfrm>
            <a:off x="1041142" y="1476168"/>
            <a:ext cx="859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Acrescentando Texto a um Arquivo: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7F1C3-6044-18C8-B486-207973C0A049}"/>
              </a:ext>
            </a:extLst>
          </p:cNvPr>
          <p:cNvSpPr txBox="1"/>
          <p:nvPr/>
        </p:nvSpPr>
        <p:spPr>
          <a:xfrm>
            <a:off x="1041142" y="5666988"/>
            <a:ext cx="8592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9.3. Gerenciamento de Arquivos com Context Manager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2D4A4-0E01-7527-CB28-B182C01B96A7}"/>
              </a:ext>
            </a:extLst>
          </p:cNvPr>
          <p:cNvSpPr txBox="1"/>
          <p:nvPr/>
        </p:nvSpPr>
        <p:spPr>
          <a:xfrm>
            <a:off x="1046956" y="4449243"/>
            <a:ext cx="859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Aqui, uma nova linha é adicionada ao final do arquivo ‘</a:t>
            </a:r>
            <a:r>
              <a:rPr lang="pt-BR" sz="2400" dirty="0">
                <a:latin typeface="Lucida Console" panose="020B0609040504020204" pitchFamily="49" charset="0"/>
              </a:rPr>
              <a:t>novo_arquivo.txt</a:t>
            </a:r>
            <a:r>
              <a:rPr lang="pt-BR" sz="2400" dirty="0"/>
              <a:t>’ existente.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3EAC4-1D63-4755-8768-9117EB125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57" y="2324581"/>
            <a:ext cx="8592344" cy="1737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EF286E-69CC-945F-D363-5A01EFD67568}"/>
              </a:ext>
            </a:extLst>
          </p:cNvPr>
          <p:cNvSpPr txBox="1"/>
          <p:nvPr/>
        </p:nvSpPr>
        <p:spPr>
          <a:xfrm>
            <a:off x="1049734" y="7130954"/>
            <a:ext cx="8592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O uso de ‘</a:t>
            </a:r>
            <a:r>
              <a:rPr lang="pt-BR" sz="2400" dirty="0">
                <a:latin typeface="Lucida Console" panose="020B0609040504020204" pitchFamily="49" charset="0"/>
              </a:rPr>
              <a:t>with</a:t>
            </a:r>
            <a:r>
              <a:rPr lang="pt-BR" sz="2400" dirty="0"/>
              <a:t>’ para abrir arquivos garante que eles sejam corretamente fechados após o uso, mesmo se ocorrer uma exceção durante a manipulação.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E5340D-CA57-87A9-5C29-6E01A324A0CE}"/>
              </a:ext>
            </a:extLst>
          </p:cNvPr>
          <p:cNvSpPr txBox="1"/>
          <p:nvPr/>
        </p:nvSpPr>
        <p:spPr>
          <a:xfrm>
            <a:off x="1049734" y="8718031"/>
            <a:ext cx="859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Usando Context Manager para Leitura: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10AA99-D6A9-0D18-4527-B5344EDFA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35" y="9566444"/>
            <a:ext cx="8592344" cy="24861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4DBD94-FD6C-536A-7AA3-36DF9F6E1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728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9. Manipulação de Arquivos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41F20B-2CA9-F584-A33F-7F8C9615000E}"/>
              </a:ext>
            </a:extLst>
          </p:cNvPr>
          <p:cNvSpPr txBox="1"/>
          <p:nvPr/>
        </p:nvSpPr>
        <p:spPr>
          <a:xfrm>
            <a:off x="1041142" y="1476168"/>
            <a:ext cx="859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Usando Context Manager para Escrita: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E5340D-CA57-87A9-5C29-6E01A324A0CE}"/>
              </a:ext>
            </a:extLst>
          </p:cNvPr>
          <p:cNvSpPr txBox="1"/>
          <p:nvPr/>
        </p:nvSpPr>
        <p:spPr>
          <a:xfrm>
            <a:off x="1041142" y="4084614"/>
            <a:ext cx="859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Exemplo Completo: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E4AFD6-CC74-04D5-0355-2DC479693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35" y="2400525"/>
            <a:ext cx="8592344" cy="1274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216F57-EDDE-9357-9657-7B4798F8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35" y="4955778"/>
            <a:ext cx="8583751" cy="29375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2AD8B0-5FD4-74EE-AE75-176825248167}"/>
              </a:ext>
            </a:extLst>
          </p:cNvPr>
          <p:cNvSpPr txBox="1"/>
          <p:nvPr/>
        </p:nvSpPr>
        <p:spPr>
          <a:xfrm>
            <a:off x="1049734" y="8302827"/>
            <a:ext cx="85923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Neste exemplo, o conteúdo do arquivo ‘</a:t>
            </a:r>
            <a:r>
              <a:rPr lang="pt-BR" sz="2400" dirty="0">
                <a:latin typeface="Lucida Console" panose="020B0609040504020204" pitchFamily="49" charset="0"/>
              </a:rPr>
              <a:t>entrada.txt</a:t>
            </a:r>
            <a:r>
              <a:rPr lang="pt-BR" sz="2400" dirty="0"/>
              <a:t>’ é lido e escrito em um novo arquivo ‘</a:t>
            </a:r>
            <a:r>
              <a:rPr lang="pt-BR" sz="2400" dirty="0">
                <a:latin typeface="Lucida Console" panose="020B0609040504020204" pitchFamily="49" charset="0"/>
              </a:rPr>
              <a:t>saida.txt</a:t>
            </a:r>
            <a:r>
              <a:rPr lang="pt-BR" sz="2400" dirty="0"/>
              <a:t>’, com uma linha adicional sendo adicionada no final.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	Neste capítulo, abordamos a leitura e escrita de arquivos em Python, bem como a importância do gerenciamento de arquivos usando o Context Manager. A manipulação de arquivos é uma habilidade essencial para qualquer desenvolvedor, nos permitindo interagir com dados armazenados em arquivos de texto de maneira eficaz e segura.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	No próximo capítulo, exploraremos como trabalhar com exceções e manipulação de erros em Python, garantindo que nossos programas sejam robustos e possam lidar com situações inesperadas.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C85122-37C6-1E32-D50F-925224F627AE}"/>
              </a:ext>
            </a:extLst>
          </p:cNvPr>
          <p:cNvSpPr/>
          <p:nvPr/>
        </p:nvSpPr>
        <p:spPr>
          <a:xfrm>
            <a:off x="884035" y="14344637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A98948-189B-DBA4-4D65-5FCFF312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535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8D784A-795C-68FB-5CC3-5A2F3D442FA8}"/>
              </a:ext>
            </a:extLst>
          </p:cNvPr>
          <p:cNvSpPr/>
          <p:nvPr/>
        </p:nvSpPr>
        <p:spPr>
          <a:xfrm>
            <a:off x="0" y="0"/>
            <a:ext cx="10691813" cy="15119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36F07-1AD6-5A3E-1FD1-B965FD99792E}"/>
              </a:ext>
            </a:extLst>
          </p:cNvPr>
          <p:cNvSpPr txBox="1"/>
          <p:nvPr/>
        </p:nvSpPr>
        <p:spPr>
          <a:xfrm>
            <a:off x="0" y="7585293"/>
            <a:ext cx="10691813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Introdução à Programação Orientada a Objetos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074B8-F649-74C9-3C1A-A62434012268}"/>
              </a:ext>
            </a:extLst>
          </p:cNvPr>
          <p:cNvSpPr txBox="1"/>
          <p:nvPr/>
        </p:nvSpPr>
        <p:spPr>
          <a:xfrm>
            <a:off x="1285534" y="247650"/>
            <a:ext cx="8120742" cy="77867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0000" dirty="0">
                <a:ln w="101600">
                  <a:solidFill>
                    <a:schemeClr val="accent4"/>
                  </a:solidFill>
                </a:ln>
                <a:noFill/>
                <a:latin typeface="Impact" panose="020B0806030902050204" pitchFamily="34" charset="0"/>
              </a:rPr>
              <a:t>10</a:t>
            </a:r>
            <a:endParaRPr lang="pt-BR" sz="50000" dirty="0">
              <a:ln w="101600">
                <a:solidFill>
                  <a:schemeClr val="accent4"/>
                </a:solidFill>
              </a:ln>
              <a:noFill/>
              <a:effectLst/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CAC1C-1ED4-8298-45F2-D42452A7E8C0}"/>
              </a:ext>
            </a:extLst>
          </p:cNvPr>
          <p:cNvSpPr/>
          <p:nvPr/>
        </p:nvSpPr>
        <p:spPr>
          <a:xfrm>
            <a:off x="892627" y="11637391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8083E-26E9-F15F-1CD9-ADA26A434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81320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49734" y="3263195"/>
            <a:ext cx="85923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Programação Orientada a Objetos (POO) é um paradigma de programação que organiza o software em objetos, que combinam dados e comportamentos.</a:t>
            </a:r>
          </a:p>
          <a:p>
            <a:pPr algn="just"/>
            <a:endParaRPr lang="pt-BR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b="1" dirty="0"/>
              <a:t>Classe</a:t>
            </a:r>
            <a:r>
              <a:rPr lang="pt-BR" sz="2400" dirty="0"/>
              <a:t>: Um modelo ou "molde" que define a estrutura e o comportamento dos objetos.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b="1" dirty="0"/>
              <a:t>Objeto</a:t>
            </a:r>
            <a:r>
              <a:rPr lang="pt-BR" sz="2400" dirty="0"/>
              <a:t>: Uma instância (item criado a partir) de uma classe, com atributos (dados) e métodos (funções).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9734" y="2291673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10.1. Conceitos de Classes e Objetos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10. Introdução à Programação Orientada a Objetos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29807B-1371-CF36-D2AA-65097155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56" y="7066262"/>
            <a:ext cx="8592344" cy="4002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35AED1-218F-AFEC-98FE-7E02B9AC7D09}"/>
              </a:ext>
            </a:extLst>
          </p:cNvPr>
          <p:cNvSpPr txBox="1"/>
          <p:nvPr/>
        </p:nvSpPr>
        <p:spPr>
          <a:xfrm>
            <a:off x="1046956" y="11455358"/>
            <a:ext cx="859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No exemplo acima, ‘</a:t>
            </a:r>
            <a:r>
              <a:rPr lang="pt-BR" sz="2400" dirty="0">
                <a:latin typeface="Lucida Console" panose="020B0609040504020204" pitchFamily="49" charset="0"/>
              </a:rPr>
              <a:t>Pessoa</a:t>
            </a:r>
            <a:r>
              <a:rPr lang="pt-BR" sz="2400" dirty="0"/>
              <a:t>’ é uma classe e ‘</a:t>
            </a:r>
            <a:r>
              <a:rPr lang="pt-BR" sz="2400" dirty="0">
                <a:latin typeface="Lucida Console" panose="020B0609040504020204" pitchFamily="49" charset="0"/>
              </a:rPr>
              <a:t>pessoa1</a:t>
            </a:r>
            <a:r>
              <a:rPr lang="pt-BR" sz="2400" dirty="0"/>
              <a:t>’ e ‘</a:t>
            </a:r>
            <a:r>
              <a:rPr lang="pt-BR" sz="2400" dirty="0">
                <a:latin typeface="Lucida Console" panose="020B0609040504020204" pitchFamily="49" charset="0"/>
              </a:rPr>
              <a:t>pessoa2</a:t>
            </a:r>
            <a:r>
              <a:rPr lang="pt-BR" sz="2400" dirty="0"/>
              <a:t>’ são objetos (instâncias) dessa classe.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F6F2C-A843-513F-8E0F-A5D40A61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165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1. Conheçendo o 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A8BED-2D7A-E8B0-FFD5-D41FFA291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56" y="483135"/>
            <a:ext cx="8585993" cy="48320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F4EA47-CF3D-EC5E-3281-C9760787DE4B}"/>
              </a:ext>
            </a:extLst>
          </p:cNvPr>
          <p:cNvSpPr txBox="1"/>
          <p:nvPr/>
        </p:nvSpPr>
        <p:spPr>
          <a:xfrm>
            <a:off x="1058864" y="4816597"/>
            <a:ext cx="859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Esse exemplo cria um DataFrame com dados de uma pequena tabela, facilitando a análise e manipulação dos dados.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4E39E0-9DCF-A6F9-1C74-2828DB6DD27A}"/>
              </a:ext>
            </a:extLst>
          </p:cNvPr>
          <p:cNvSpPr/>
          <p:nvPr/>
        </p:nvSpPr>
        <p:spPr>
          <a:xfrm>
            <a:off x="901757" y="6149761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E37DC-E11B-DFB5-A46A-05446BE4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0197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49734" y="3263195"/>
            <a:ext cx="859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Derfinir uma classe em Python é feito através da palavra-chave ‘</a:t>
            </a:r>
            <a:r>
              <a:rPr lang="pt-BR" sz="2400" dirty="0">
                <a:latin typeface="Lucida Console" panose="020B0609040504020204" pitchFamily="49" charset="0"/>
              </a:rPr>
              <a:t>class</a:t>
            </a:r>
            <a:r>
              <a:rPr lang="pt-BR" sz="2400" dirty="0"/>
              <a:t>’.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9734" y="2291673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10.2. Definindo Classes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10. Introdução à Programação Orientada a Objetos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603410-6AA1-2DDF-DBC5-CD03BFCF0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57" y="4480939"/>
            <a:ext cx="8592344" cy="32119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68F451-C793-B101-FC08-78F90968B3FD}"/>
              </a:ext>
            </a:extLst>
          </p:cNvPr>
          <p:cNvSpPr txBox="1"/>
          <p:nvPr/>
        </p:nvSpPr>
        <p:spPr>
          <a:xfrm>
            <a:off x="1046956" y="8079625"/>
            <a:ext cx="859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No exemplo acima, a classe ‘</a:t>
            </a:r>
            <a:r>
              <a:rPr lang="pt-BR" sz="2400" dirty="0">
                <a:latin typeface="Lucida Console" panose="020B0609040504020204" pitchFamily="49" charset="0"/>
              </a:rPr>
              <a:t>Pessoa</a:t>
            </a:r>
            <a:r>
              <a:rPr lang="pt-BR" sz="2400" dirty="0"/>
              <a:t>’ é definida com um método especial ‘</a:t>
            </a:r>
            <a:r>
              <a:rPr lang="pt-BR" sz="2400" dirty="0">
                <a:latin typeface="Lucida Console" panose="020B0609040504020204" pitchFamily="49" charset="0"/>
              </a:rPr>
              <a:t>__init__</a:t>
            </a:r>
            <a:r>
              <a:rPr lang="pt-BR" sz="2400" dirty="0"/>
              <a:t>’ , que é chamado quando um novo objeto é criado. Esse método inicializa os atributos ‘</a:t>
            </a:r>
            <a:r>
              <a:rPr lang="pt-BR" sz="2400" dirty="0">
                <a:latin typeface="Lucida Console" panose="020B0609040504020204" pitchFamily="49" charset="0"/>
              </a:rPr>
              <a:t>nome</a:t>
            </a:r>
            <a:r>
              <a:rPr lang="pt-BR" sz="2400" dirty="0"/>
              <a:t>’ e ‘</a:t>
            </a:r>
            <a:r>
              <a:rPr lang="pt-BR" sz="2400" dirty="0">
                <a:latin typeface="Lucida Console" panose="020B0609040504020204" pitchFamily="49" charset="0"/>
              </a:rPr>
              <a:t>idade</a:t>
            </a:r>
            <a:r>
              <a:rPr lang="pt-BR" sz="2400" dirty="0"/>
              <a:t>’.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AE0C5F-AF77-EABB-F980-CC82A3B9D175}"/>
              </a:ext>
            </a:extLst>
          </p:cNvPr>
          <p:cNvSpPr txBox="1"/>
          <p:nvPr/>
        </p:nvSpPr>
        <p:spPr>
          <a:xfrm>
            <a:off x="1046956" y="10036032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10.3. Atributos e Métodos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AFCD9D-3FB6-3257-D89C-E9313395BFCB}"/>
              </a:ext>
            </a:extLst>
          </p:cNvPr>
          <p:cNvSpPr txBox="1"/>
          <p:nvPr/>
        </p:nvSpPr>
        <p:spPr>
          <a:xfrm>
            <a:off x="1046956" y="11007554"/>
            <a:ext cx="8592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Atributos e Métodos são, respectivamente, características e comportamentos dos Objetos.</a:t>
            </a:r>
          </a:p>
          <a:p>
            <a:pPr algn="just"/>
            <a:endParaRPr lang="pt-BR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b="1" dirty="0"/>
              <a:t>Atributos</a:t>
            </a:r>
            <a:r>
              <a:rPr lang="pt-BR" sz="2400" dirty="0"/>
              <a:t>: Variáveis que armazenam dados do objeto.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400" b="1" dirty="0"/>
              <a:t>Métodos</a:t>
            </a:r>
            <a:r>
              <a:rPr lang="pt-BR" sz="2400" dirty="0"/>
              <a:t>: Funções que definem comportamentos do objeto.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78236-67F8-B029-C445-7A831F43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6312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10. Introdução à Programação Orientada a Objetos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ED27B7-6F9C-45D2-40A0-CE34E6D97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56" y="2253573"/>
            <a:ext cx="8592344" cy="42238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6593B1-1CC2-EE14-CEC7-9C391CC11934}"/>
              </a:ext>
            </a:extLst>
          </p:cNvPr>
          <p:cNvSpPr txBox="1"/>
          <p:nvPr/>
        </p:nvSpPr>
        <p:spPr>
          <a:xfrm>
            <a:off x="1046956" y="6774845"/>
            <a:ext cx="8592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No exemplo acima, ‘</a:t>
            </a:r>
            <a:r>
              <a:rPr lang="pt-BR" sz="2400" dirty="0">
                <a:latin typeface="Lucida Console" panose="020B0609040504020204" pitchFamily="49" charset="0"/>
              </a:rPr>
              <a:t>nome</a:t>
            </a:r>
            <a:r>
              <a:rPr lang="pt-BR" sz="2400" dirty="0"/>
              <a:t>’ e ‘</a:t>
            </a:r>
            <a:r>
              <a:rPr lang="pt-BR" sz="2400" dirty="0">
                <a:latin typeface="Lucida Console" panose="020B0609040504020204" pitchFamily="49" charset="0"/>
              </a:rPr>
              <a:t>idade</a:t>
            </a:r>
            <a:r>
              <a:rPr lang="pt-BR" sz="2400" dirty="0"/>
              <a:t>’ são atributos da classe ‘</a:t>
            </a:r>
            <a:r>
              <a:rPr lang="pt-BR" sz="2400" dirty="0">
                <a:latin typeface="Lucida Console" panose="020B0609040504020204" pitchFamily="49" charset="0"/>
              </a:rPr>
              <a:t>Pessoa</a:t>
            </a:r>
            <a:r>
              <a:rPr lang="pt-BR" sz="2400" dirty="0"/>
              <a:t>’, e ‘</a:t>
            </a:r>
            <a:r>
              <a:rPr lang="pt-BR" sz="2400" dirty="0">
                <a:latin typeface="Lucida Console" panose="020B0609040504020204" pitchFamily="49" charset="0"/>
              </a:rPr>
              <a:t>cumprimentar</a:t>
            </a:r>
            <a:r>
              <a:rPr lang="pt-BR" sz="2400" dirty="0"/>
              <a:t>’ é um método que retorna uma mensagem de saudação.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D55273-04C6-9D98-156B-28A5FBA6A5AC}"/>
              </a:ext>
            </a:extLst>
          </p:cNvPr>
          <p:cNvSpPr txBox="1"/>
          <p:nvPr/>
        </p:nvSpPr>
        <p:spPr>
          <a:xfrm>
            <a:off x="1046956" y="8272574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10.4. Herança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A33721-1A62-D4FE-4F93-437D9912499C}"/>
              </a:ext>
            </a:extLst>
          </p:cNvPr>
          <p:cNvSpPr txBox="1"/>
          <p:nvPr/>
        </p:nvSpPr>
        <p:spPr>
          <a:xfrm>
            <a:off x="1046956" y="9154749"/>
            <a:ext cx="8592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Herança é um conceito da POO (Programação Orientada a Objetos) onde uma classe (subclasse) herda atributos e métodos de outra classe (superclasse). Isso permite a reutilização de código e a criação de hierarquias entre classes.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	Vejamos um exemplo na próxima página.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198C2-8DBA-8DC7-4750-4B4CC152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0616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10. Introdução à Programação Orientada a Objetos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3B7864-C573-6596-24BB-CC9687CAA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56" y="2310723"/>
            <a:ext cx="8592344" cy="5741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3DBC5-1E4E-B143-E8A6-254712B984BE}"/>
              </a:ext>
            </a:extLst>
          </p:cNvPr>
          <p:cNvSpPr txBox="1"/>
          <p:nvPr/>
        </p:nvSpPr>
        <p:spPr>
          <a:xfrm>
            <a:off x="1046956" y="8657476"/>
            <a:ext cx="85923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No exemplo acima, a classe ‘</a:t>
            </a:r>
            <a:r>
              <a:rPr lang="pt-BR" sz="2400" dirty="0">
                <a:latin typeface="Lucida Console" panose="020B0609040504020204" pitchFamily="49" charset="0"/>
              </a:rPr>
              <a:t>Estudante</a:t>
            </a:r>
            <a:r>
              <a:rPr lang="pt-BR" sz="2400" dirty="0"/>
              <a:t>’ herda atributos e métodos da classe ‘</a:t>
            </a:r>
            <a:r>
              <a:rPr lang="pt-BR" sz="2400" dirty="0">
                <a:latin typeface="Lucida Console" panose="020B0609040504020204" pitchFamily="49" charset="0"/>
              </a:rPr>
              <a:t>Pessoa</a:t>
            </a:r>
            <a:r>
              <a:rPr lang="pt-BR" sz="2400" dirty="0"/>
              <a:t>’. A subclasse ‘</a:t>
            </a:r>
            <a:r>
              <a:rPr lang="pt-BR" sz="2400" dirty="0">
                <a:latin typeface="Lucida Console" panose="020B0609040504020204" pitchFamily="49" charset="0"/>
              </a:rPr>
              <a:t>Estudante</a:t>
            </a:r>
            <a:r>
              <a:rPr lang="pt-BR" sz="2400" dirty="0"/>
              <a:t>’, por sua vez, também tem seu próprio método ‘</a:t>
            </a:r>
            <a:r>
              <a:rPr lang="pt-BR" sz="2400" dirty="0">
                <a:latin typeface="Lucida Console" panose="020B0609040504020204" pitchFamily="49" charset="0"/>
              </a:rPr>
              <a:t>estudar</a:t>
            </a:r>
            <a:r>
              <a:rPr lang="pt-BR" sz="2400" dirty="0"/>
              <a:t>’.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	Neste capítulo, exploramos os conceitos básicos da Programação Orientada a Objetos (POO), como classes, objetos, atributos, métodos e herança. Esses conceitos são fundamentais para organizar e estruturar nosso código de maneira eficiente e reutilizável.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	No próximo capítulo, abordaremos os conceitos de Módulos e Pacotes, que nos permitem organizar nosso código em arquivos separados.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8A7585-BF9F-47AA-21DE-A2E99BCA36BE}"/>
              </a:ext>
            </a:extLst>
          </p:cNvPr>
          <p:cNvSpPr/>
          <p:nvPr/>
        </p:nvSpPr>
        <p:spPr>
          <a:xfrm>
            <a:off x="939277" y="13937280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7DF5E-60FF-302E-8E5F-E06965EB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88905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8D784A-795C-68FB-5CC3-5A2F3D442FA8}"/>
              </a:ext>
            </a:extLst>
          </p:cNvPr>
          <p:cNvSpPr/>
          <p:nvPr/>
        </p:nvSpPr>
        <p:spPr>
          <a:xfrm>
            <a:off x="0" y="0"/>
            <a:ext cx="10691813" cy="15119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36F07-1AD6-5A3E-1FD1-B965FD99792E}"/>
              </a:ext>
            </a:extLst>
          </p:cNvPr>
          <p:cNvSpPr txBox="1"/>
          <p:nvPr/>
        </p:nvSpPr>
        <p:spPr>
          <a:xfrm>
            <a:off x="0" y="8302049"/>
            <a:ext cx="1069181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Módulos e Pacotes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074B8-F649-74C9-3C1A-A62434012268}"/>
              </a:ext>
            </a:extLst>
          </p:cNvPr>
          <p:cNvSpPr txBox="1"/>
          <p:nvPr/>
        </p:nvSpPr>
        <p:spPr>
          <a:xfrm>
            <a:off x="892627" y="257651"/>
            <a:ext cx="8120742" cy="77867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0000" dirty="0">
                <a:ln w="101600">
                  <a:solidFill>
                    <a:schemeClr val="accent4"/>
                  </a:solidFill>
                </a:ln>
                <a:noFill/>
                <a:latin typeface="Impact" panose="020B0806030902050204" pitchFamily="34" charset="0"/>
              </a:rPr>
              <a:t>11</a:t>
            </a:r>
            <a:endParaRPr lang="pt-BR" sz="50000" dirty="0">
              <a:ln w="101600">
                <a:solidFill>
                  <a:schemeClr val="accent4"/>
                </a:solidFill>
              </a:ln>
              <a:noFill/>
              <a:effectLst/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CAC1C-1ED4-8298-45F2-D42452A7E8C0}"/>
              </a:ext>
            </a:extLst>
          </p:cNvPr>
          <p:cNvSpPr/>
          <p:nvPr/>
        </p:nvSpPr>
        <p:spPr>
          <a:xfrm>
            <a:off x="892627" y="9732391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C238C-FD72-ADFD-EEBA-E90F6C29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69587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85453" y="2324691"/>
            <a:ext cx="8592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Módulos em Python são arquivos contendo definições e declarações de Python. Eles permitem a organização do código em arquivos separados, facilitando a reutilização e a manutenção do código.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Importando um Módulo: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6162" y="147616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11.1. Importando Módulos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11. Módulos e Pacotes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747E5-D565-A8AF-53E8-479B0E34EBF3}"/>
              </a:ext>
            </a:extLst>
          </p:cNvPr>
          <p:cNvSpPr txBox="1"/>
          <p:nvPr/>
        </p:nvSpPr>
        <p:spPr>
          <a:xfrm>
            <a:off x="1049734" y="8640834"/>
            <a:ext cx="859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No exemplo acima, o módulo ‘</a:t>
            </a:r>
            <a:r>
              <a:rPr lang="pt-BR" sz="2400" dirty="0">
                <a:latin typeface="Lucida Console" panose="020B0609040504020204" pitchFamily="49" charset="0"/>
              </a:rPr>
              <a:t>math</a:t>
            </a:r>
            <a:r>
              <a:rPr lang="pt-BR" sz="2400" dirty="0"/>
              <a:t>’ é importado e usado para calcular a raiz quadrada de 16 e acessar o valor de π.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Importando Parte de um Módulo: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41F20B-2CA9-F584-A33F-7F8C9615000E}"/>
              </a:ext>
            </a:extLst>
          </p:cNvPr>
          <p:cNvSpPr txBox="1"/>
          <p:nvPr/>
        </p:nvSpPr>
        <p:spPr>
          <a:xfrm>
            <a:off x="1049734" y="13871687"/>
            <a:ext cx="859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Neste exemplo, apenas a função ‘</a:t>
            </a:r>
            <a:r>
              <a:rPr lang="pt-BR" sz="2400" dirty="0">
                <a:latin typeface="Lucida Console" panose="020B0609040504020204" pitchFamily="49" charset="0"/>
              </a:rPr>
              <a:t>sqrt</a:t>
            </a:r>
            <a:r>
              <a:rPr lang="pt-BR" sz="2400" dirty="0"/>
              <a:t>’ do módulo ‘</a:t>
            </a:r>
            <a:r>
              <a:rPr lang="pt-BR" sz="2400" dirty="0">
                <a:latin typeface="Lucida Console" panose="020B0609040504020204" pitchFamily="49" charset="0"/>
              </a:rPr>
              <a:t>math</a:t>
            </a:r>
            <a:r>
              <a:rPr lang="pt-BR" sz="2400" dirty="0"/>
              <a:t>’ é importada, permitindo seu uso sem qualificar o nome do módulo.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2FB73-4C4C-567C-D0CC-857BF6694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42" y="5032612"/>
            <a:ext cx="8636655" cy="3208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EB755-B7FF-38B0-13FC-70EB4A105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143" y="10610091"/>
            <a:ext cx="8636654" cy="286199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E9393-0AC8-DDAD-27E7-E4D759819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5140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85453" y="2324691"/>
            <a:ext cx="8592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Pacotes em Python são diretórios que contêm módulos relacionados. Eles permitem organizar e estruturar projetos Python maiores em hierarquias de diretórios.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Estrutura de Pacotes: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6162" y="147616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11.2. Criando e Utilizando Pacotes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11. Módulos e Pacotes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41F20B-2CA9-F584-A33F-7F8C9615000E}"/>
              </a:ext>
            </a:extLst>
          </p:cNvPr>
          <p:cNvSpPr txBox="1"/>
          <p:nvPr/>
        </p:nvSpPr>
        <p:spPr>
          <a:xfrm>
            <a:off x="1041143" y="13451612"/>
            <a:ext cx="8592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No exemplo acima, os módulos ‘</a:t>
            </a:r>
            <a:r>
              <a:rPr lang="pt-BR" sz="2400" dirty="0">
                <a:latin typeface="Lucida Console" panose="020B0609040504020204" pitchFamily="49" charset="0"/>
              </a:rPr>
              <a:t>modulo1</a:t>
            </a:r>
            <a:r>
              <a:rPr lang="pt-BR" sz="2400" dirty="0"/>
              <a:t>’ e ‘</a:t>
            </a:r>
            <a:r>
              <a:rPr lang="pt-BR" sz="2400" dirty="0">
                <a:latin typeface="Lucida Console" panose="020B0609040504020204" pitchFamily="49" charset="0"/>
              </a:rPr>
              <a:t>modulo2</a:t>
            </a:r>
            <a:r>
              <a:rPr lang="pt-BR" sz="2400" dirty="0"/>
              <a:t>’ são importados do pacote ‘</a:t>
            </a:r>
            <a:r>
              <a:rPr lang="pt-BR" sz="2400" dirty="0">
                <a:latin typeface="Lucida Console" panose="020B0609040504020204" pitchFamily="49" charset="0"/>
              </a:rPr>
              <a:t>meu_pacote</a:t>
            </a:r>
            <a:r>
              <a:rPr lang="pt-BR" sz="2400" dirty="0"/>
              <a:t>’, e sua funções são chamadas.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CC9A7-8B3E-CCC5-7A84-A2CE6EBA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43" y="4663280"/>
            <a:ext cx="8636654" cy="4150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A47118-118A-D92B-82D4-BE10429A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143" y="9213502"/>
            <a:ext cx="8636655" cy="383851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84D65C-2369-2147-AC92-2DB45BC0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8329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85453" y="2324691"/>
            <a:ext cx="859234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O Python possui uma extensa biblioteca padrão que oferece uma ampla variedade de módulos e pacotes pré-definidos para várias finalidades, como manipulação de arquivos, acesso à internet, processamento de dados, entre outros.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Exemplos de Bibliotecas Padrão:</a:t>
            </a:r>
          </a:p>
          <a:p>
            <a:pPr algn="just"/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‘</a:t>
            </a:r>
            <a:r>
              <a:rPr lang="pt-BR" sz="2400" b="1" dirty="0">
                <a:latin typeface="Lucida Console" panose="020B0609040504020204" pitchFamily="49" charset="0"/>
              </a:rPr>
              <a:t>os</a:t>
            </a:r>
            <a:r>
              <a:rPr lang="pt-BR" sz="2400" b="1" dirty="0"/>
              <a:t>’: </a:t>
            </a:r>
            <a:r>
              <a:rPr lang="pt-BR" sz="2400" dirty="0"/>
              <a:t>Manipulação de funcionalidades dependentes do sistema operacional.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‘</a:t>
            </a:r>
            <a:r>
              <a:rPr lang="pt-BR" sz="2400" b="1" dirty="0">
                <a:latin typeface="Lucida Console" panose="020B0609040504020204" pitchFamily="49" charset="0"/>
              </a:rPr>
              <a:t>datetime</a:t>
            </a:r>
            <a:r>
              <a:rPr lang="pt-BR" sz="2400" b="1" dirty="0"/>
              <a:t>’: </a:t>
            </a:r>
            <a:r>
              <a:rPr lang="pt-BR" sz="2400" dirty="0"/>
              <a:t>Manipulação de datas e horas.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‘</a:t>
            </a:r>
            <a:r>
              <a:rPr lang="pt-BR" sz="2400" b="1" dirty="0">
                <a:latin typeface="Lucida Console" panose="020B0609040504020204" pitchFamily="49" charset="0"/>
              </a:rPr>
              <a:t>random</a:t>
            </a:r>
            <a:r>
              <a:rPr lang="pt-BR" sz="2400" b="1" dirty="0"/>
              <a:t>’: </a:t>
            </a:r>
            <a:r>
              <a:rPr lang="pt-BR" sz="2400" dirty="0"/>
              <a:t>Geração de números aleatórios.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‘</a:t>
            </a:r>
            <a:r>
              <a:rPr lang="pt-BR" sz="2400" b="1" dirty="0">
                <a:latin typeface="Lucida Console" panose="020B0609040504020204" pitchFamily="49" charset="0"/>
              </a:rPr>
              <a:t>json</a:t>
            </a:r>
            <a:r>
              <a:rPr lang="pt-BR" sz="2400" b="1" dirty="0"/>
              <a:t>’: </a:t>
            </a:r>
            <a:r>
              <a:rPr lang="pt-BR" sz="2400" dirty="0"/>
              <a:t>Codificação e decodificação de dados JSON.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‘</a:t>
            </a:r>
            <a:r>
              <a:rPr lang="pt-BR" sz="2400" b="1" dirty="0">
                <a:latin typeface="Lucida Console" panose="020B0609040504020204" pitchFamily="49" charset="0"/>
              </a:rPr>
              <a:t>re</a:t>
            </a:r>
            <a:r>
              <a:rPr lang="pt-BR" sz="2400" b="1" dirty="0"/>
              <a:t>’: </a:t>
            </a:r>
            <a:r>
              <a:rPr lang="pt-BR" sz="2400" dirty="0"/>
              <a:t>Expressões regulares para manipulação de texto.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6162" y="147616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11.3. Biblioteca Padrão de Úteis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11. Módulos e Pacotes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8797DE-873B-9509-9869-85695B502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34" y="8959414"/>
            <a:ext cx="8628063" cy="590852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F7593-E8E0-B049-620D-01DD59A7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8364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46956" y="1466408"/>
            <a:ext cx="85923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No exemplo anterior, funções da biblioteca ‘</a:t>
            </a:r>
            <a:r>
              <a:rPr lang="pt-BR" sz="2400" dirty="0">
                <a:latin typeface="Lucida Console" panose="020B0609040504020204" pitchFamily="49" charset="0"/>
              </a:rPr>
              <a:t>os</a:t>
            </a:r>
            <a:r>
              <a:rPr lang="pt-BR" sz="2400" dirty="0"/>
              <a:t>’ são usadas para obter o diretório atual, listar arquivos em um diretório e criar um novo diretório.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	No capítulo 11, abordamos os módulos e pacotes em Python, incluindo como importar módulos, criar e utilizar pacotes e explorar as bibliotecas padrão para diferentes funcionalidades. O uso eficaz de módulos e pacotes é essencial para organizar e reutilizar nosso código de maneira eficaz.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	No próximo capítulo, exploraremos a manipulação de exceções, garantindo que nosso código possa lidar com erros de forma robusta e eficiente.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11. Módulos e Pacotes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478C5B-F2F4-1C7A-77AB-A633E652FCA0}"/>
              </a:ext>
            </a:extLst>
          </p:cNvPr>
          <p:cNvSpPr/>
          <p:nvPr/>
        </p:nvSpPr>
        <p:spPr>
          <a:xfrm>
            <a:off x="889849" y="6595537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B1AB-EB9F-6F28-E4D2-B09E809D1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680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8D784A-795C-68FB-5CC3-5A2F3D442FA8}"/>
              </a:ext>
            </a:extLst>
          </p:cNvPr>
          <p:cNvSpPr/>
          <p:nvPr/>
        </p:nvSpPr>
        <p:spPr>
          <a:xfrm>
            <a:off x="0" y="0"/>
            <a:ext cx="10691813" cy="15119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36F07-1AD6-5A3E-1FD1-B965FD99792E}"/>
              </a:ext>
            </a:extLst>
          </p:cNvPr>
          <p:cNvSpPr txBox="1"/>
          <p:nvPr/>
        </p:nvSpPr>
        <p:spPr>
          <a:xfrm>
            <a:off x="0" y="8302049"/>
            <a:ext cx="1069181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Tratamento de Exceções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074B8-F649-74C9-3C1A-A62434012268}"/>
              </a:ext>
            </a:extLst>
          </p:cNvPr>
          <p:cNvSpPr txBox="1"/>
          <p:nvPr/>
        </p:nvSpPr>
        <p:spPr>
          <a:xfrm>
            <a:off x="1285534" y="257651"/>
            <a:ext cx="8120742" cy="77867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0000" dirty="0">
                <a:ln w="101600">
                  <a:solidFill>
                    <a:schemeClr val="accent4"/>
                  </a:solidFill>
                </a:ln>
                <a:noFill/>
                <a:latin typeface="Impact" panose="020B0806030902050204" pitchFamily="34" charset="0"/>
              </a:rPr>
              <a:t>12</a:t>
            </a:r>
            <a:endParaRPr lang="pt-BR" sz="50000" dirty="0">
              <a:ln w="101600">
                <a:solidFill>
                  <a:schemeClr val="accent4"/>
                </a:solidFill>
              </a:ln>
              <a:noFill/>
              <a:effectLst/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CAC1C-1ED4-8298-45F2-D42452A7E8C0}"/>
              </a:ext>
            </a:extLst>
          </p:cNvPr>
          <p:cNvSpPr/>
          <p:nvPr/>
        </p:nvSpPr>
        <p:spPr>
          <a:xfrm>
            <a:off x="892627" y="9732391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27D6C-9FC0-3AAB-1E67-6487E2B7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2048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85453" y="2324691"/>
            <a:ext cx="859234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O que são Exceções?</a:t>
            </a:r>
            <a:r>
              <a:rPr lang="pt-BR" sz="2400" dirty="0"/>
              <a:t>	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	Exceções são eventos que ocorrem durante a execução de um programa que interrompem o fluxo normal das instruções, ou seja, os erros ou bugs. Elas podem ser causadas por erros de programação, como tentar dividir por zero, ou por condições inesperadas, como a falta de um arquivo.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Por que Tratar Exceções?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dirty="0"/>
              <a:t>	Tratar exceções permite que você lide com esses eventos de forma controlada, evitando que seu programa falhe inesperadamente e proporcionando uma maneira de responder a erros.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Exemplo de Exceção: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6162" y="147616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12.1. Introdução ao Tratamento de Exceções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12. Tratamento de Exceções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74188C-341E-CDBC-2559-27E52392F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63" y="8590082"/>
            <a:ext cx="8592344" cy="23092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6F40FF-AFE3-81B5-F5A5-A75522220F16}"/>
              </a:ext>
            </a:extLst>
          </p:cNvPr>
          <p:cNvSpPr txBox="1"/>
          <p:nvPr/>
        </p:nvSpPr>
        <p:spPr>
          <a:xfrm>
            <a:off x="1046162" y="11163096"/>
            <a:ext cx="8592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No exemplo acima, tentamos dividir um número por zero, o que gera uma ‘</a:t>
            </a:r>
            <a:r>
              <a:rPr lang="pt-BR" sz="2400" dirty="0">
                <a:latin typeface="Lucida Console" panose="020B0609040504020204" pitchFamily="49" charset="0"/>
              </a:rPr>
              <a:t>ZeroDivisionError</a:t>
            </a:r>
            <a:r>
              <a:rPr lang="pt-BR" sz="2400" dirty="0"/>
              <a:t>’. Usamos ‘</a:t>
            </a:r>
            <a:r>
              <a:rPr lang="pt-BR" sz="2400" dirty="0">
                <a:latin typeface="Lucida Console" panose="020B0609040504020204" pitchFamily="49" charset="0"/>
              </a:rPr>
              <a:t>try</a:t>
            </a:r>
            <a:r>
              <a:rPr lang="pt-BR" sz="2400" dirty="0"/>
              <a:t>’ e ‘</a:t>
            </a:r>
            <a:r>
              <a:rPr lang="pt-BR" sz="2400" dirty="0">
                <a:latin typeface="Lucida Console" panose="020B0609040504020204" pitchFamily="49" charset="0"/>
              </a:rPr>
              <a:t>except</a:t>
            </a:r>
            <a:r>
              <a:rPr lang="pt-BR" sz="2400" dirty="0"/>
              <a:t>’ para capturar e tratar essa exceção.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8B69DA-D0D9-FE80-A04B-D67CE07A3FBF}"/>
              </a:ext>
            </a:extLst>
          </p:cNvPr>
          <p:cNvSpPr txBox="1"/>
          <p:nvPr/>
        </p:nvSpPr>
        <p:spPr>
          <a:xfrm>
            <a:off x="1046162" y="12627173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12.2. Blocos ‘</a:t>
            </a:r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Lucida Console" panose="020B0609040504020204" pitchFamily="49" charset="0"/>
              </a:rPr>
              <a:t>try</a:t>
            </a:r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’, ‘</a:t>
            </a:r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Lucida Console" panose="020B0609040504020204" pitchFamily="49" charset="0"/>
              </a:rPr>
              <a:t>except</a:t>
            </a:r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’, ‘</a:t>
            </a:r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Lucida Console" panose="020B0609040504020204" pitchFamily="49" charset="0"/>
              </a:rPr>
              <a:t>else</a:t>
            </a:r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’ e ‘</a:t>
            </a:r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Lucida Console" panose="020B0609040504020204" pitchFamily="49" charset="0"/>
              </a:rPr>
              <a:t>finally</a:t>
            </a:r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’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531633-AE8E-949C-77E5-98FFAD10C510}"/>
              </a:ext>
            </a:extLst>
          </p:cNvPr>
          <p:cNvSpPr txBox="1"/>
          <p:nvPr/>
        </p:nvSpPr>
        <p:spPr>
          <a:xfrm>
            <a:off x="1046162" y="13475696"/>
            <a:ext cx="859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A estrutura de tratamento de exceções em Python inclui os blocos  ‘</a:t>
            </a:r>
            <a:r>
              <a:rPr lang="pt-BR" sz="2400" dirty="0">
                <a:latin typeface="Lucida Console" panose="020B0609040504020204" pitchFamily="49" charset="0"/>
              </a:rPr>
              <a:t>try</a:t>
            </a:r>
            <a:r>
              <a:rPr lang="pt-BR" sz="2400" dirty="0"/>
              <a:t>’, ‘</a:t>
            </a:r>
            <a:r>
              <a:rPr lang="pt-BR" sz="2400" dirty="0">
                <a:latin typeface="Lucida Console" panose="020B0609040504020204" pitchFamily="49" charset="0"/>
              </a:rPr>
              <a:t>except</a:t>
            </a:r>
            <a:r>
              <a:rPr lang="pt-BR" sz="2400" dirty="0"/>
              <a:t>’, ‘</a:t>
            </a:r>
            <a:r>
              <a:rPr lang="pt-BR" sz="2400" dirty="0">
                <a:latin typeface="Lucida Console" panose="020B0609040504020204" pitchFamily="49" charset="0"/>
              </a:rPr>
              <a:t>else</a:t>
            </a:r>
            <a:r>
              <a:rPr lang="pt-BR" sz="2400" dirty="0"/>
              <a:t>’ e ‘</a:t>
            </a:r>
            <a:r>
              <a:rPr lang="pt-BR" sz="2400" dirty="0">
                <a:latin typeface="Lucida Console" panose="020B0609040504020204" pitchFamily="49" charset="0"/>
              </a:rPr>
              <a:t>finally</a:t>
            </a:r>
            <a:r>
              <a:rPr lang="pt-BR" sz="2400" dirty="0"/>
              <a:t>’.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74341C4-171C-C80E-7FED-F6A9185B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308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8D784A-795C-68FB-5CC3-5A2F3D442FA8}"/>
              </a:ext>
            </a:extLst>
          </p:cNvPr>
          <p:cNvSpPr/>
          <p:nvPr/>
        </p:nvSpPr>
        <p:spPr>
          <a:xfrm>
            <a:off x="0" y="0"/>
            <a:ext cx="10691813" cy="15119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36F07-1AD6-5A3E-1FD1-B965FD99792E}"/>
              </a:ext>
            </a:extLst>
          </p:cNvPr>
          <p:cNvSpPr txBox="1"/>
          <p:nvPr/>
        </p:nvSpPr>
        <p:spPr>
          <a:xfrm>
            <a:off x="0" y="7686496"/>
            <a:ext cx="10691813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Preparando o Ambiente de Desenvoldimento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074B8-F649-74C9-3C1A-A62434012268}"/>
              </a:ext>
            </a:extLst>
          </p:cNvPr>
          <p:cNvSpPr txBox="1"/>
          <p:nvPr/>
        </p:nvSpPr>
        <p:spPr>
          <a:xfrm>
            <a:off x="1285534" y="197308"/>
            <a:ext cx="8120742" cy="77867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0000" dirty="0">
                <a:ln w="101600">
                  <a:solidFill>
                    <a:schemeClr val="accent4"/>
                  </a:solidFill>
                </a:ln>
                <a:noFill/>
                <a:effectLst/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CAC1C-1ED4-8298-45F2-D42452A7E8C0}"/>
              </a:ext>
            </a:extLst>
          </p:cNvPr>
          <p:cNvSpPr/>
          <p:nvPr/>
        </p:nvSpPr>
        <p:spPr>
          <a:xfrm>
            <a:off x="892627" y="10456291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A6F0E-D697-C08A-55CD-FE9FEFE7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5492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46162" y="1476168"/>
            <a:ext cx="85923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‘</a:t>
            </a:r>
            <a:r>
              <a:rPr lang="pt-BR" sz="2400" b="1" dirty="0">
                <a:latin typeface="Lucida Console" panose="020B0609040504020204" pitchFamily="49" charset="0"/>
              </a:rPr>
              <a:t>try</a:t>
            </a:r>
            <a:r>
              <a:rPr lang="pt-BR" sz="2400" b="1" dirty="0"/>
              <a:t>’: </a:t>
            </a:r>
            <a:r>
              <a:rPr lang="pt-BR" sz="2400" dirty="0"/>
              <a:t>Contém o código que pode gerar uma exceção.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‘</a:t>
            </a:r>
            <a:r>
              <a:rPr lang="pt-BR" sz="2400" b="1" dirty="0">
                <a:latin typeface="Lucida Console" panose="020B0609040504020204" pitchFamily="49" charset="0"/>
              </a:rPr>
              <a:t>except</a:t>
            </a:r>
            <a:r>
              <a:rPr lang="pt-BR" sz="2400" b="1" dirty="0"/>
              <a:t>’: </a:t>
            </a:r>
            <a:r>
              <a:rPr lang="pt-BR" sz="2400" dirty="0"/>
              <a:t>Contém o código que será executado se uma exceção ocorrer.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‘</a:t>
            </a:r>
            <a:r>
              <a:rPr lang="pt-BR" sz="2400" b="1" dirty="0">
                <a:latin typeface="Lucida Console" panose="020B0609040504020204" pitchFamily="49" charset="0"/>
              </a:rPr>
              <a:t>else</a:t>
            </a:r>
            <a:r>
              <a:rPr lang="pt-BR" sz="2400" b="1" dirty="0"/>
              <a:t>’ (opcional): </a:t>
            </a:r>
            <a:r>
              <a:rPr lang="pt-BR" sz="2400" dirty="0"/>
              <a:t>Contém o código que será executado se nenhuma exceção ocorrer.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‘</a:t>
            </a:r>
            <a:r>
              <a:rPr lang="pt-BR" sz="2400" b="1" dirty="0">
                <a:latin typeface="Lucida Console" panose="020B0609040504020204" pitchFamily="49" charset="0"/>
              </a:rPr>
              <a:t>finally</a:t>
            </a:r>
            <a:r>
              <a:rPr lang="pt-BR" sz="2400" b="1" dirty="0"/>
              <a:t>’ (opcional): </a:t>
            </a:r>
            <a:r>
              <a:rPr lang="pt-BR" sz="2400" dirty="0"/>
              <a:t>Contém o código que será executado sempre, independentemente de uma exceção ocorrer ou não.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12. Tratamento de Exceções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73A780-9EBC-4B12-F308-CF05736A3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63" y="5648568"/>
            <a:ext cx="8592344" cy="3839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B6B795-E0A1-CB26-6C86-1EB7B461433D}"/>
              </a:ext>
            </a:extLst>
          </p:cNvPr>
          <p:cNvSpPr txBox="1"/>
          <p:nvPr/>
        </p:nvSpPr>
        <p:spPr>
          <a:xfrm>
            <a:off x="1046162" y="9874866"/>
            <a:ext cx="8592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No exemplo acima, pedimos ao usuário para digitar um número e tentamos dividir 10 por esse número. Capturamos exceções específicas para ‘</a:t>
            </a:r>
            <a:r>
              <a:rPr lang="pt-BR" sz="2400" dirty="0">
                <a:latin typeface="Lucida Console" panose="020B0609040504020204" pitchFamily="49" charset="0"/>
              </a:rPr>
              <a:t>ZeroDivisionError</a:t>
            </a:r>
            <a:r>
              <a:rPr lang="pt-BR" sz="2400" dirty="0"/>
              <a:t>’ e ‘</a:t>
            </a:r>
            <a:r>
              <a:rPr lang="pt-BR" sz="2400" dirty="0">
                <a:latin typeface="Lucida Console" panose="020B0609040504020204" pitchFamily="49" charset="0"/>
              </a:rPr>
              <a:t>ValueError</a:t>
            </a:r>
            <a:r>
              <a:rPr lang="pt-BR" sz="2400" dirty="0"/>
              <a:t>’. Se nenhuma exceção ocorrer, o bloco ‘</a:t>
            </a:r>
            <a:r>
              <a:rPr lang="pt-BR" sz="2400" dirty="0">
                <a:latin typeface="Lucida Console" panose="020B0609040504020204" pitchFamily="49" charset="0"/>
              </a:rPr>
              <a:t>else</a:t>
            </a:r>
            <a:r>
              <a:rPr lang="pt-BR" sz="2400" dirty="0"/>
              <a:t>’ é executado. O bloco ‘</a:t>
            </a:r>
            <a:r>
              <a:rPr lang="pt-BR" sz="2400" dirty="0">
                <a:latin typeface="Lucida Console" panose="020B0609040504020204" pitchFamily="49" charset="0"/>
              </a:rPr>
              <a:t>finally</a:t>
            </a:r>
            <a:r>
              <a:rPr lang="pt-BR" sz="2400" dirty="0"/>
              <a:t>’ é executado, independentemente do que acontecer.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A3B83-7B9B-3DA0-1467-543522B34B01}"/>
              </a:ext>
            </a:extLst>
          </p:cNvPr>
          <p:cNvSpPr txBox="1"/>
          <p:nvPr/>
        </p:nvSpPr>
        <p:spPr>
          <a:xfrm>
            <a:off x="1049734" y="1256993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12.3. Levantamento de Exceções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2880BC-6AB3-042F-4181-4D431311D351}"/>
              </a:ext>
            </a:extLst>
          </p:cNvPr>
          <p:cNvSpPr txBox="1"/>
          <p:nvPr/>
        </p:nvSpPr>
        <p:spPr>
          <a:xfrm>
            <a:off x="1049734" y="13418461"/>
            <a:ext cx="8592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Podemos levantar exceções manualmente em nosso código usando a palavra-chave ‘</a:t>
            </a:r>
            <a:r>
              <a:rPr lang="pt-BR" sz="2400" dirty="0">
                <a:latin typeface="Lucida Console" panose="020B0609040504020204" pitchFamily="49" charset="0"/>
              </a:rPr>
              <a:t>raise</a:t>
            </a:r>
            <a:r>
              <a:rPr lang="pt-BR" sz="2400" dirty="0"/>
              <a:t>’. Isso é útil para sinalizar condições de erro que detectamos explicitamente.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5E7A34B-A691-E65B-4B92-C0374E9B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57409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46162" y="1476168"/>
            <a:ext cx="859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Exemplo de Levantamento de Exceções: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12. Tratamento de Exceções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C93CD-9412-A0B2-9F77-53866111F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63" y="2319818"/>
            <a:ext cx="8592343" cy="3303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140C1-E184-E53B-6192-081784B3BD90}"/>
              </a:ext>
            </a:extLst>
          </p:cNvPr>
          <p:cNvSpPr txBox="1"/>
          <p:nvPr/>
        </p:nvSpPr>
        <p:spPr>
          <a:xfrm>
            <a:off x="1046162" y="6005038"/>
            <a:ext cx="85923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No exemplo acima, a função ‘</a:t>
            </a:r>
            <a:r>
              <a:rPr lang="pt-BR" sz="2400" dirty="0">
                <a:latin typeface="Lucida Console" panose="020B0609040504020204" pitchFamily="49" charset="0"/>
              </a:rPr>
              <a:t>verificar_idade</a:t>
            </a:r>
            <a:r>
              <a:rPr lang="pt-BR" sz="2400" dirty="0"/>
              <a:t>’ levanta uma ‘</a:t>
            </a:r>
            <a:r>
              <a:rPr lang="pt-BR" sz="2400" dirty="0">
                <a:latin typeface="Lucida Console" panose="020B0609040504020204" pitchFamily="49" charset="0"/>
              </a:rPr>
              <a:t>ValueError</a:t>
            </a:r>
            <a:r>
              <a:rPr lang="pt-BR" sz="2400" dirty="0"/>
              <a:t>’ se a idade for menor que 18. O ‘</a:t>
            </a:r>
            <a:r>
              <a:rPr lang="pt-BR" sz="2400" dirty="0">
                <a:latin typeface="Lucida Console" panose="020B0609040504020204" pitchFamily="49" charset="0"/>
              </a:rPr>
              <a:t>try</a:t>
            </a:r>
            <a:r>
              <a:rPr lang="pt-BR" sz="2400" dirty="0"/>
              <a:t>’ e o ‘</a:t>
            </a:r>
            <a:r>
              <a:rPr lang="pt-BR" sz="2400" dirty="0">
                <a:latin typeface="Lucida Console" panose="020B0609040504020204" pitchFamily="49" charset="0"/>
              </a:rPr>
              <a:t>except</a:t>
            </a:r>
            <a:r>
              <a:rPr lang="pt-BR" sz="2400" dirty="0"/>
              <a:t>’ são usados para capturar e tratar essa exceção.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	Neste capítulo, exploramos os conceitos básicos de tratamento de exceções em Python, incluindo o uso de blocos ‘</a:t>
            </a:r>
            <a:r>
              <a:rPr lang="pt-BR" sz="2400" dirty="0">
                <a:latin typeface="Lucida Console" panose="020B0609040504020204" pitchFamily="49" charset="0"/>
              </a:rPr>
              <a:t>try</a:t>
            </a:r>
            <a:r>
              <a:rPr lang="pt-BR" sz="2400" dirty="0"/>
              <a:t>’, ‘</a:t>
            </a:r>
            <a:r>
              <a:rPr lang="pt-BR" sz="2400" dirty="0">
                <a:latin typeface="Lucida Console" panose="020B0609040504020204" pitchFamily="49" charset="0"/>
              </a:rPr>
              <a:t>except</a:t>
            </a:r>
            <a:r>
              <a:rPr lang="pt-BR" sz="2400" dirty="0"/>
              <a:t>’, ‘</a:t>
            </a:r>
            <a:r>
              <a:rPr lang="pt-BR" sz="2400" dirty="0">
                <a:latin typeface="Lucida Console" panose="020B0609040504020204" pitchFamily="49" charset="0"/>
              </a:rPr>
              <a:t>else</a:t>
            </a:r>
            <a:r>
              <a:rPr lang="pt-BR" sz="2400" dirty="0"/>
              <a:t>’ e ‘</a:t>
            </a:r>
            <a:r>
              <a:rPr lang="pt-BR" sz="2400" dirty="0">
                <a:latin typeface="Lucida Console" panose="020B0609040504020204" pitchFamily="49" charset="0"/>
              </a:rPr>
              <a:t>finally</a:t>
            </a:r>
            <a:r>
              <a:rPr lang="pt-BR" sz="2400" dirty="0"/>
              <a:t>’, além de como levantar exceções manualmente. Tratar exceções é fundamental para criarmos programas robustos e resilientes a erros inesperados.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	No próximo capítulo, concluiremos nossa jornada até aqui e veremos algumas sugestões para dar sequência aos estudos.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98396C-DE90-D942-0D34-360998F7E6E6}"/>
              </a:ext>
            </a:extLst>
          </p:cNvPr>
          <p:cNvSpPr/>
          <p:nvPr/>
        </p:nvSpPr>
        <p:spPr>
          <a:xfrm>
            <a:off x="928346" y="10911338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C99EB0D-0BC6-0E1B-D62C-EE65D5E3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4638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8D784A-795C-68FB-5CC3-5A2F3D442FA8}"/>
              </a:ext>
            </a:extLst>
          </p:cNvPr>
          <p:cNvSpPr/>
          <p:nvPr/>
        </p:nvSpPr>
        <p:spPr>
          <a:xfrm>
            <a:off x="0" y="0"/>
            <a:ext cx="10691813" cy="15119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36F07-1AD6-5A3E-1FD1-B965FD99792E}"/>
              </a:ext>
            </a:extLst>
          </p:cNvPr>
          <p:cNvSpPr txBox="1"/>
          <p:nvPr/>
        </p:nvSpPr>
        <p:spPr>
          <a:xfrm>
            <a:off x="0" y="7686496"/>
            <a:ext cx="10691813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Conclusão e Próximos Passos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074B8-F649-74C9-3C1A-A62434012268}"/>
              </a:ext>
            </a:extLst>
          </p:cNvPr>
          <p:cNvSpPr txBox="1"/>
          <p:nvPr/>
        </p:nvSpPr>
        <p:spPr>
          <a:xfrm>
            <a:off x="1285534" y="216358"/>
            <a:ext cx="8120742" cy="77867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0000" dirty="0">
                <a:ln w="101600">
                  <a:solidFill>
                    <a:schemeClr val="accent4"/>
                  </a:solidFill>
                </a:ln>
                <a:noFill/>
                <a:latin typeface="Impact" panose="020B0806030902050204" pitchFamily="34" charset="0"/>
              </a:rPr>
              <a:t>13</a:t>
            </a:r>
            <a:endParaRPr lang="pt-BR" sz="50000" dirty="0">
              <a:ln w="101600">
                <a:solidFill>
                  <a:schemeClr val="accent4"/>
                </a:solidFill>
              </a:ln>
              <a:noFill/>
              <a:effectLst/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CAC1C-1ED4-8298-45F2-D42452A7E8C0}"/>
              </a:ext>
            </a:extLst>
          </p:cNvPr>
          <p:cNvSpPr/>
          <p:nvPr/>
        </p:nvSpPr>
        <p:spPr>
          <a:xfrm>
            <a:off x="892627" y="10456291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0ECEA-1ACA-DCEF-5419-F0A65C5DC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5492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85453" y="2324691"/>
            <a:ext cx="8592344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Ao longo deste ebook, exploramos os fundamentos da linguagem Python, desde a instalação e configuração do ambiente de desenvolvimento até a manipulação de arquivos e programação orientada a objetos. Vamos recapitular os principais tópicos abordados: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Capítulo 1: </a:t>
            </a:r>
            <a:r>
              <a:rPr lang="pt-BR" sz="2400" dirty="0"/>
              <a:t>Introdução ao Python e suas aplicações.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Capítulo 2: </a:t>
            </a:r>
            <a:r>
              <a:rPr lang="pt-BR" sz="2400" dirty="0"/>
              <a:t>Configuração do ambiente de desenvolvimento.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Capítulo 3: </a:t>
            </a:r>
            <a:r>
              <a:rPr lang="pt-BR" sz="2400" dirty="0"/>
              <a:t>Sintaxe básica e estrutura do código.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Capítulo 4: </a:t>
            </a:r>
            <a:r>
              <a:rPr lang="pt-BR" sz="2400" dirty="0"/>
              <a:t>Operadores e expressões.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Capítulo 5: </a:t>
            </a:r>
            <a:r>
              <a:rPr lang="pt-BR" sz="2400" dirty="0"/>
              <a:t>Estruturas de controle de fluxo.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Capítulo 6: </a:t>
            </a:r>
            <a:r>
              <a:rPr lang="pt-BR" sz="2400" dirty="0"/>
              <a:t>Funções e sua utilização.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Capítulo 7: </a:t>
            </a:r>
            <a:r>
              <a:rPr lang="pt-BR" sz="2400" dirty="0"/>
              <a:t>Estruturas de dados como listas, tuplas, dicionários e conjuntos.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Capítulo 8: </a:t>
            </a:r>
            <a:r>
              <a:rPr lang="pt-BR" sz="2400" dirty="0"/>
              <a:t>Manipulação de strings.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Capítulo 9: </a:t>
            </a:r>
            <a:r>
              <a:rPr lang="pt-BR" sz="2400" dirty="0"/>
              <a:t>Manipulação de arquivos.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Capítulo 10: </a:t>
            </a:r>
            <a:r>
              <a:rPr lang="pt-BR" sz="2400" dirty="0"/>
              <a:t>Introdução à programação orientada a objetos.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Capítulo 11: </a:t>
            </a:r>
            <a:r>
              <a:rPr lang="pt-BR" sz="2400" dirty="0"/>
              <a:t>Uso de módulos e pacotes.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Capítulo 12: </a:t>
            </a:r>
            <a:r>
              <a:rPr lang="pt-BR" sz="2400" dirty="0"/>
              <a:t>Tratamento de exceções.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algn="just"/>
            <a:r>
              <a:rPr lang="pt-BR" sz="2400" dirty="0"/>
              <a:t>	Com esses fundamentos, você está bem preparado para continuar sua jornada no aprendizado de Python.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6162" y="147616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13.1. Recapitulando os Fundamentos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13. Conclusão e Próximos Passos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7C89FD-0ABB-C3F7-8246-C567B13A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5755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85453" y="2324691"/>
            <a:ext cx="85923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Para aprofundar seus conhecimentos em Python, aqui estão alguns recursos adicionais recomendados: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Documentação Oficial do Python: </a:t>
            </a:r>
            <a:r>
              <a:rPr lang="pt-BR" sz="2400" dirty="0">
                <a:hlinkClick r:id="rId2"/>
              </a:rPr>
              <a:t>https://docs.python.org/3/</a:t>
            </a:r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Cursos Online: </a:t>
            </a:r>
            <a:r>
              <a:rPr lang="pt-BR" sz="2400" dirty="0"/>
              <a:t>Plataformas como DIO.me oferecem cursos de Python para todos os níveis.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Livros: </a:t>
            </a:r>
            <a:r>
              <a:rPr lang="pt-BR" sz="2400" dirty="0"/>
              <a:t>Alguns livros recomendados são "Automate the Boring Stuff with Python" de Al Sweigart e "Python Crash Course" de Eric Matthes.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Comunidades e Fóruns: </a:t>
            </a:r>
            <a:r>
              <a:rPr lang="pt-BR" sz="2400" dirty="0"/>
              <a:t>Participe de comunidades como Stack Overflow, Reddit (r/learnpython) e grupos de discussão no LinkedIn.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6162" y="1476168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13.2. Recursos Adicionais para o Aprendizado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13. Conclusão e Próximos Passos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134448-6D36-FC2B-808E-85827553738D}"/>
              </a:ext>
            </a:extLst>
          </p:cNvPr>
          <p:cNvSpPr txBox="1"/>
          <p:nvPr/>
        </p:nvSpPr>
        <p:spPr>
          <a:xfrm>
            <a:off x="1046162" y="8220750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13.3. Projetos Práticos para Praticas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8DE218-EF9F-F4C0-8C7E-CAD3C8095F49}"/>
              </a:ext>
            </a:extLst>
          </p:cNvPr>
          <p:cNvSpPr txBox="1"/>
          <p:nvPr/>
        </p:nvSpPr>
        <p:spPr>
          <a:xfrm>
            <a:off x="1046162" y="9069273"/>
            <a:ext cx="85923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A prática é essencial para consolidar o aprendizado. Aqui estão algumas ideias de projetos práticos para você exercitar suas habilidades em Python: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Calculadora Simples: </a:t>
            </a:r>
            <a:r>
              <a:rPr lang="pt-BR" sz="2400" dirty="0"/>
              <a:t>Crie uma calculadora que execute operações básicas como adição, subtração, multiplicação e divisão.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Gerenciador de Tarefas: </a:t>
            </a:r>
            <a:r>
              <a:rPr lang="pt-BR" sz="2400" dirty="0"/>
              <a:t>Desenvolva um aplicativo para gerenciar tarefas e listas de afazeres.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Analisador de Texto: </a:t>
            </a:r>
            <a:r>
              <a:rPr lang="pt-BR" sz="2400" dirty="0"/>
              <a:t>Crie um programa que analise um texto e forneça estatísticas como contagem de palavras e frequência de caracteres.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1E69D5-8DF2-C771-A388-7DA098C56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0058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13. Conclusão e Próximos Passos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8DE218-EF9F-F4C0-8C7E-CAD3C8095F49}"/>
              </a:ext>
            </a:extLst>
          </p:cNvPr>
          <p:cNvSpPr txBox="1"/>
          <p:nvPr/>
        </p:nvSpPr>
        <p:spPr>
          <a:xfrm>
            <a:off x="1046162" y="1476168"/>
            <a:ext cx="8592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Jogo da Forca: </a:t>
            </a:r>
            <a:r>
              <a:rPr lang="pt-BR" sz="2400" dirty="0"/>
              <a:t>Desenvolva uma versão simples do jogo da forca.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Conversor de Moedas: </a:t>
            </a:r>
            <a:r>
              <a:rPr lang="pt-BR" sz="2400" dirty="0"/>
              <a:t>Crie um conversor de moedas que utilize uma API para obter taxas de câmbio em tempo real.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6C0D6-CEF0-E7F8-E557-817D9C9345AA}"/>
              </a:ext>
            </a:extLst>
          </p:cNvPr>
          <p:cNvSpPr txBox="1"/>
          <p:nvPr/>
        </p:nvSpPr>
        <p:spPr>
          <a:xfrm>
            <a:off x="1046162" y="3432575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13.4. Caminho para Estudos Avançados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73E97E-E07A-CDE8-E37E-0F007E3D2DD5}"/>
              </a:ext>
            </a:extLst>
          </p:cNvPr>
          <p:cNvSpPr txBox="1"/>
          <p:nvPr/>
        </p:nvSpPr>
        <p:spPr>
          <a:xfrm>
            <a:off x="1046162" y="4281098"/>
            <a:ext cx="859234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Após dominar os fundamentos, você pode explorar tópicos avançados para expandir ainda mais suas habilidades: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Desenvolvimento Web: </a:t>
            </a:r>
            <a:r>
              <a:rPr lang="pt-BR" sz="2400" dirty="0"/>
              <a:t>Aprenda frameworks como Django e Flask para criar aplicações web.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Ciência de Dados: </a:t>
            </a:r>
            <a:r>
              <a:rPr lang="pt-BR" sz="2400" dirty="0"/>
              <a:t>Explore bibliotecas como Pandas, NumPy e Matplotlib para análise de dados e visualização.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Machine Learning: </a:t>
            </a:r>
            <a:r>
              <a:rPr lang="pt-BR" sz="2400" dirty="0"/>
              <a:t>Estude bibliotecas como Scikit-learn, TensorFlow e PyTorch para criar modelos de aprendizado de máquina.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Automação e Scripts</a:t>
            </a:r>
            <a:r>
              <a:rPr lang="pt-BR" sz="2400" dirty="0"/>
              <a:t>: Aprenda a automatizar tarefas repetitivas e a criar scripts mais complexos.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Integração e Deploy</a:t>
            </a:r>
            <a:r>
              <a:rPr lang="pt-BR" sz="2400" dirty="0"/>
              <a:t>: Explore ferramentas e práticas para integrar e implementar suas aplicações Python em ambientes de produção.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algn="just"/>
            <a:r>
              <a:rPr lang="pt-BR" sz="2400" dirty="0"/>
              <a:t>	Com esta base sólida, você está preparado para continuar sua jornada no mundo da programação com Python. Lembre-se de continuar praticando e explorando novos desafios para aprimorar suas habilidades. Boa sorte!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73D026-5A5A-2929-2C5D-1252F3BC8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75</a:t>
            </a:fld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E97FD9-0F22-4074-1DD7-7A2683787937}"/>
              </a:ext>
            </a:extLst>
          </p:cNvPr>
          <p:cNvSpPr/>
          <p:nvPr/>
        </p:nvSpPr>
        <p:spPr>
          <a:xfrm>
            <a:off x="939277" y="13753050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3641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065533-BCDF-815B-DEC5-E867105A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76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DD683-06F3-CF42-6A96-4166D6D9AFEC}"/>
              </a:ext>
            </a:extLst>
          </p:cNvPr>
          <p:cNvSpPr txBox="1"/>
          <p:nvPr/>
        </p:nvSpPr>
        <p:spPr>
          <a:xfrm>
            <a:off x="1050528" y="2829289"/>
            <a:ext cx="85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AGRADECIMENTOS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48B5B3-9CB8-DFD8-C329-342F2B5DEB0D}"/>
              </a:ext>
            </a:extLst>
          </p:cNvPr>
          <p:cNvSpPr txBox="1"/>
          <p:nvPr/>
        </p:nvSpPr>
        <p:spPr>
          <a:xfrm>
            <a:off x="1050528" y="4214252"/>
            <a:ext cx="85923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Obrigado por dedicar seu tempo a estudar este ebook. Esperamos que tenha sido uma ferramenta útil em sua jornada de aprendizado em Python. Este ebook teve seu conteúdo gerado por inteligência artificial e foi diagramado por um humano, combinando tecnologia e cuidado humano para oferecer um recurso educativo acessível.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	Este ebook foi elaborado com fins didáticos e, embora eu tenha me esforçado para garantir a qualidade das informações, ele pode conter erros ou imprecisões. Agradeço sua compreensão e peço que me avise caso encontre alguma inconsistência.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C0B54-DDF4-7449-0ED8-815729403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157" y="9046313"/>
            <a:ext cx="1732641" cy="17326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A5CE16-62F0-7D88-29FA-196F8D02F9DB}"/>
              </a:ext>
            </a:extLst>
          </p:cNvPr>
          <p:cNvSpPr txBox="1"/>
          <p:nvPr/>
        </p:nvSpPr>
        <p:spPr>
          <a:xfrm>
            <a:off x="1050528" y="11456031"/>
            <a:ext cx="859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hlinkClick r:id="rId3"/>
              </a:rPr>
              <a:t>https://github.com/GuihCastro/ebook-python-descomplicado</a:t>
            </a:r>
            <a:endParaRPr lang="pt-BR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F0BE5A-C1B0-2DAA-F5CB-50D86E607388}"/>
              </a:ext>
            </a:extLst>
          </p:cNvPr>
          <p:cNvSpPr/>
          <p:nvPr/>
        </p:nvSpPr>
        <p:spPr>
          <a:xfrm>
            <a:off x="892627" y="1160394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263402-1EE2-BDD8-A5C6-4FC672C5D426}"/>
              </a:ext>
            </a:extLst>
          </p:cNvPr>
          <p:cNvSpPr/>
          <p:nvPr/>
        </p:nvSpPr>
        <p:spPr>
          <a:xfrm>
            <a:off x="859133" y="13747247"/>
            <a:ext cx="8906557" cy="2117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208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49734" y="3263195"/>
            <a:ext cx="8592344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Para começar a programar em Python, você precisa instalar o interpretador da linguagem no seu computador. Siga os passos abaixo para realizar a instalação:</a:t>
            </a:r>
          </a:p>
          <a:p>
            <a:pPr algn="just"/>
            <a:endParaRPr lang="pt-BR" sz="2400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Acesse o Site Oficial</a:t>
            </a:r>
            <a:r>
              <a:rPr lang="pt-BR" sz="2400" dirty="0"/>
              <a:t>: Visite </a:t>
            </a:r>
            <a:r>
              <a:rPr lang="pt-BR" sz="2400" dirty="0">
                <a:hlinkClick r:id="rId2"/>
              </a:rPr>
              <a:t>python.org</a:t>
            </a:r>
            <a:r>
              <a:rPr lang="pt-BR" sz="2400" dirty="0"/>
              <a:t> e clique em "Downloads".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400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Escolha a Versão</a:t>
            </a:r>
            <a:r>
              <a:rPr lang="pt-BR" sz="2400" dirty="0"/>
              <a:t>: Baixe a versão mais recente recomendada para o seu sistema operacional (Windows, macOS ou Linux).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400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b="1" dirty="0"/>
              <a:t>Execute o Instalador</a:t>
            </a:r>
            <a:r>
              <a:rPr lang="pt-BR" sz="2400" dirty="0"/>
              <a:t>: Execute o arquivo baixado e siga as instruções. No Windows, não esqueça de marcar a opção "Add Python to PATH" antes de instalar.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400" dirty="0"/>
          </a:p>
          <a:p>
            <a:pPr algn="just"/>
            <a:r>
              <a:rPr lang="pt-BR" sz="2400" b="1" dirty="0"/>
              <a:t>Verificando a instalação:</a:t>
            </a:r>
          </a:p>
          <a:p>
            <a:pPr algn="just"/>
            <a:endParaRPr lang="pt-BR" sz="2400" b="1" dirty="0"/>
          </a:p>
          <a:p>
            <a:pPr algn="just"/>
            <a:r>
              <a:rPr lang="pt-BR" sz="2400" dirty="0"/>
              <a:t>	Após concluída a instalação, abra o terminal do seu sistema (Prompt de Comando no Windows, Terminal no Linux/macOS) e digite: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9734" y="2291673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2.1. Instalando o Python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2. Preparando o Ambiente de Desenvolvimento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D578F5-2309-C1A8-C6A0-AAB055E94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56" y="9330107"/>
            <a:ext cx="8592344" cy="4829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DBE582-81D1-CAF6-29EE-4C59F4328305}"/>
              </a:ext>
            </a:extLst>
          </p:cNvPr>
          <p:cNvSpPr txBox="1"/>
          <p:nvPr/>
        </p:nvSpPr>
        <p:spPr>
          <a:xfrm>
            <a:off x="1052512" y="13252400"/>
            <a:ext cx="859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Você deverá ver a versão do Python instalada, confirmando que a instalação foi bem-sucedida.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FC08A-CE9B-6D00-C137-2F6201E9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853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7EEC-ECCE-1A72-1C51-68EF930E49BC}"/>
              </a:ext>
            </a:extLst>
          </p:cNvPr>
          <p:cNvSpPr txBox="1"/>
          <p:nvPr/>
        </p:nvSpPr>
        <p:spPr>
          <a:xfrm>
            <a:off x="1049734" y="3263195"/>
            <a:ext cx="8592344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Um bom IDE (Ambiente de Desenvolvimento Integrado) ou editor de código pode facilitar muito a programação. Aqui estão algumas opções populares:</a:t>
            </a:r>
          </a:p>
          <a:p>
            <a:pPr algn="just"/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VS Code (Visual Studio Code)</a:t>
            </a:r>
            <a:r>
              <a:rPr lang="pt-BR" sz="2400" dirty="0"/>
              <a:t>: Um editor de código leve, poderoso e altamente configurável. </a:t>
            </a:r>
            <a:r>
              <a:rPr lang="pt-BR" sz="2400" dirty="0">
                <a:hlinkClick r:id="rId2"/>
              </a:rPr>
              <a:t>Download</a:t>
            </a:r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/>
              <a:t>PyCharm</a:t>
            </a:r>
            <a:r>
              <a:rPr lang="pt-BR" sz="2400" dirty="0"/>
              <a:t>: Um IDE completo, robusto, e focado na linguagem Python, ideal para projetos grandes. </a:t>
            </a:r>
            <a:r>
              <a:rPr lang="pt-BR" sz="2400" dirty="0">
                <a:hlinkClick r:id="rId3"/>
              </a:rPr>
              <a:t>Download</a:t>
            </a:r>
            <a:endParaRPr lang="pt-BR" sz="2400" dirty="0"/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	Neste material utilizaremos o VS Code para exemplificar.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/>
              <a:t>Configurando o VS Code para o Python:</a:t>
            </a:r>
          </a:p>
          <a:p>
            <a:pPr algn="just"/>
            <a:endParaRPr lang="pt-BR" sz="2400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dirty="0"/>
              <a:t>Instale o VS Code a partir do site oficial.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400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dirty="0"/>
              <a:t>Abra o VS Code e vá até a aba de extensões (ícone de quadrado no painel esquerdo).</a:t>
            </a:r>
          </a:p>
          <a:p>
            <a:pPr marL="457200" indent="-457200" algn="just">
              <a:buFont typeface="+mj-lt"/>
              <a:buAutoNum type="arabicPeriod"/>
            </a:pPr>
            <a:endParaRPr lang="pt-BR" sz="2400" dirty="0"/>
          </a:p>
          <a:p>
            <a:pPr marL="457200" indent="-457200" algn="just">
              <a:buFont typeface="+mj-lt"/>
              <a:buAutoNum type="arabicPeriod"/>
            </a:pPr>
            <a:r>
              <a:rPr lang="pt-BR" sz="2400" dirty="0"/>
              <a:t>Pesquise por "Python" e instale a extensão oficial da Microsoft.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1F041-03EA-4BB5-5198-A8C72376A226}"/>
              </a:ext>
            </a:extLst>
          </p:cNvPr>
          <p:cNvSpPr txBox="1"/>
          <p:nvPr/>
        </p:nvSpPr>
        <p:spPr>
          <a:xfrm>
            <a:off x="1049734" y="2291673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2.2. Escolhendo um IDE ou Editor de Código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CDD70-F5B1-6BBE-18BA-66A51615D96F}"/>
              </a:ext>
            </a:extLst>
          </p:cNvPr>
          <p:cNvSpPr txBox="1"/>
          <p:nvPr/>
        </p:nvSpPr>
        <p:spPr>
          <a:xfrm>
            <a:off x="1046956" y="381535"/>
            <a:ext cx="8592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4">
                    <a:lumMod val="50000"/>
                  </a:schemeClr>
                </a:solidFill>
                <a:latin typeface="Impact" panose="020B0806030902050204" pitchFamily="34" charset="0"/>
              </a:rPr>
              <a:t>2. Preparando o Ambiente de Desenvolvimento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66C50-BCCE-01F2-670A-4CD281DF5708}"/>
              </a:ext>
            </a:extLst>
          </p:cNvPr>
          <p:cNvSpPr/>
          <p:nvPr/>
        </p:nvSpPr>
        <p:spPr>
          <a:xfrm>
            <a:off x="759277" y="-2"/>
            <a:ext cx="180000" cy="1080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1239F-D534-5426-A74F-6ED3BC6321FF}"/>
              </a:ext>
            </a:extLst>
          </p:cNvPr>
          <p:cNvSpPr txBox="1"/>
          <p:nvPr/>
        </p:nvSpPr>
        <p:spPr>
          <a:xfrm>
            <a:off x="1048941" y="11128912"/>
            <a:ext cx="8592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2.3. Preparando seu Ambiente (Ajustes Finais)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5B315-D9E8-FFB8-7D31-1B38FCEF183E}"/>
              </a:ext>
            </a:extLst>
          </p:cNvPr>
          <p:cNvSpPr txBox="1"/>
          <p:nvPr/>
        </p:nvSpPr>
        <p:spPr>
          <a:xfrm>
            <a:off x="1046956" y="12100434"/>
            <a:ext cx="8592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	Com o Python instalado e seu editor de código escolhido, é hora de configurar o ambiente para facilitar o desenvolvimento.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6BD2BC-CE89-34F0-5FB5-8BB9E604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9C2827-49EA-426F-B213-4709E40E545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6000747"/>
      </p:ext>
    </p:extLst>
  </p:cSld>
  <p:clrMapOvr>
    <a:masterClrMapping/>
  </p:clrMapOvr>
</p:sld>
</file>

<file path=ppt/theme/theme1.xml><?xml version="1.0" encoding="utf-8"?>
<a:theme xmlns:a="http://schemas.openxmlformats.org/drawingml/2006/main" name="Padrã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6123</Words>
  <Application>Microsoft Office PowerPoint</Application>
  <PresentationFormat>Custom</PresentationFormat>
  <Paragraphs>672</Paragraphs>
  <Slides>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Arial</vt:lpstr>
      <vt:lpstr>Calibri</vt:lpstr>
      <vt:lpstr>Impact</vt:lpstr>
      <vt:lpstr>Liberation Sans</vt:lpstr>
      <vt:lpstr>Liberation Serif</vt:lpstr>
      <vt:lpstr>Lucida Console</vt:lpstr>
      <vt:lpstr>Noto Sans</vt:lpstr>
      <vt:lpstr>Roboto Mono</vt:lpstr>
      <vt:lpstr>Padrão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Guilherme Henrique de Castro</dc:creator>
  <cp:lastModifiedBy>Guilherme Henrique de Castro</cp:lastModifiedBy>
  <cp:revision>44</cp:revision>
  <dcterms:created xsi:type="dcterms:W3CDTF">2024-05-24T10:13:43Z</dcterms:created>
  <dcterms:modified xsi:type="dcterms:W3CDTF">2024-05-29T20:20:36Z</dcterms:modified>
</cp:coreProperties>
</file>